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Montserrat"/>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87becc9ac_1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87becc9ac_1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87becc9a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87becc9a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87becc9ac_1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87becc9ac_1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87becc9a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87becc9a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87becc9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87becc9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87becc9ac_9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87becc9ac_9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87becc9a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87becc9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87becc9a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87becc9a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87becc9a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87becc9a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87becc9ac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87becc9ac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87becc9ac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87becc9ac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87becc9a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87becc9a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87becc9ac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87becc9ac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87becc9ac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87becc9ac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87becc9ac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87becc9ac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made several design decisions related to the project setup and our build process. </a:t>
            </a:r>
            <a:endParaRPr/>
          </a:p>
          <a:p>
            <a:pPr indent="0" lvl="0" marL="0" rtl="0" algn="l">
              <a:spcBef>
                <a:spcPts val="0"/>
              </a:spcBef>
              <a:spcAft>
                <a:spcPts val="0"/>
              </a:spcAft>
              <a:buNone/>
            </a:pPr>
            <a:r>
              <a:rPr lang="en"/>
              <a:t>we chose a language to write our app in</a:t>
            </a:r>
            <a:endParaRPr/>
          </a:p>
          <a:p>
            <a:pPr indent="0" lvl="0" marL="0" rtl="0" algn="l">
              <a:spcBef>
                <a:spcPts val="0"/>
              </a:spcBef>
              <a:spcAft>
                <a:spcPts val="0"/>
              </a:spcAft>
              <a:buNone/>
            </a:pPr>
            <a:r>
              <a:rPr lang="en"/>
              <a:t>we also chose a tool to compile our assets together,</a:t>
            </a:r>
            <a:endParaRPr/>
          </a:p>
          <a:p>
            <a:pPr indent="0" lvl="0" marL="0" rtl="0" algn="l">
              <a:spcBef>
                <a:spcPts val="0"/>
              </a:spcBef>
              <a:spcAft>
                <a:spcPts val="0"/>
              </a:spcAft>
              <a:buNone/>
            </a:pPr>
            <a:r>
              <a:rPr lang="en"/>
              <a:t>and then we chose a continuous integration tool to build and run our tests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87becc9ac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87becc9ac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several options for the client side language to build our app in. only absolute requirement is that the one we pick needs to compile down to an older version of javascript that is compatible with most browsers.</a:t>
            </a:r>
            <a:endParaRPr/>
          </a:p>
          <a:p>
            <a:pPr indent="-298450" lvl="0" marL="457200" rtl="0" algn="l">
              <a:spcBef>
                <a:spcPts val="0"/>
              </a:spcBef>
              <a:spcAft>
                <a:spcPts val="0"/>
              </a:spcAft>
              <a:buSzPts val="1100"/>
              <a:buChar char="●"/>
            </a:pPr>
            <a:r>
              <a:rPr lang="en"/>
              <a:t>Plain ES2018 JavaScript - the latest standard version of JavaScript for the web.</a:t>
            </a:r>
            <a:endParaRPr/>
          </a:p>
          <a:p>
            <a:pPr indent="-298450" lvl="0" marL="457200" rtl="0" algn="l">
              <a:spcBef>
                <a:spcPts val="0"/>
              </a:spcBef>
              <a:spcAft>
                <a:spcPts val="0"/>
              </a:spcAft>
              <a:buSzPts val="1100"/>
              <a:buChar char="●"/>
            </a:pPr>
            <a:r>
              <a:rPr lang="en"/>
              <a:t>TypeScript - provides static typing on top of JavaScript, refactoring, and intellisense. </a:t>
            </a:r>
            <a:endParaRPr/>
          </a:p>
          <a:p>
            <a:pPr indent="-298450" lvl="0" marL="457200" rtl="0" algn="l">
              <a:spcBef>
                <a:spcPts val="0"/>
              </a:spcBef>
              <a:spcAft>
                <a:spcPts val="0"/>
              </a:spcAft>
              <a:buSzPts val="1100"/>
              <a:buChar char="●"/>
            </a:pPr>
            <a:r>
              <a:rPr lang="en"/>
              <a:t>Flow - alternative to TypeScript that focuses more on deep understanding of code, not quite as popular as typescript so smaller libraries do not have type definitions for flow.</a:t>
            </a:r>
            <a:endParaRPr/>
          </a:p>
          <a:p>
            <a:pPr indent="0" lvl="0" marL="0" rtl="0" algn="l">
              <a:spcBef>
                <a:spcPts val="0"/>
              </a:spcBef>
              <a:spcAft>
                <a:spcPts val="0"/>
              </a:spcAft>
              <a:buNone/>
            </a:pPr>
            <a:r>
              <a:rPr lang="en"/>
              <a:t>Our choice is typescript</a:t>
            </a:r>
            <a:endParaRPr/>
          </a:p>
          <a:p>
            <a:pPr indent="-298450" lvl="0" marL="457200" rtl="0" algn="l">
              <a:spcBef>
                <a:spcPts val="0"/>
              </a:spcBef>
              <a:spcAft>
                <a:spcPts val="0"/>
              </a:spcAft>
              <a:buSzPts val="1100"/>
              <a:buChar char="●"/>
            </a:pPr>
            <a:r>
              <a:rPr lang="en"/>
              <a:t>Compile-time type checking helps prevent errors</a:t>
            </a:r>
            <a:endParaRPr/>
          </a:p>
          <a:p>
            <a:pPr indent="-298450" lvl="0" marL="457200" rtl="0" algn="l">
              <a:spcBef>
                <a:spcPts val="0"/>
              </a:spcBef>
              <a:spcAft>
                <a:spcPts val="0"/>
              </a:spcAft>
              <a:buSzPts val="1100"/>
              <a:buChar char="●"/>
            </a:pPr>
            <a:r>
              <a:rPr lang="en"/>
              <a:t>Reduces issues stemming from accidental type coercion improperly accessing data</a:t>
            </a:r>
            <a:endParaRPr/>
          </a:p>
          <a:p>
            <a:pPr indent="-298450" lvl="0" marL="457200" rtl="0" algn="l">
              <a:spcBef>
                <a:spcPts val="0"/>
              </a:spcBef>
              <a:spcAft>
                <a:spcPts val="0"/>
              </a:spcAft>
              <a:buSzPts val="1100"/>
              <a:buChar char="●"/>
            </a:pPr>
            <a:r>
              <a:rPr lang="en"/>
              <a:t>refactoring and code navigations will speed up our coding experience by a lot.</a:t>
            </a:r>
            <a:endParaRPr/>
          </a:p>
          <a:p>
            <a:pPr indent="-298450" lvl="0" marL="457200" rtl="0" algn="l">
              <a:spcBef>
                <a:spcPts val="0"/>
              </a:spcBef>
              <a:spcAft>
                <a:spcPts val="0"/>
              </a:spcAft>
              <a:buSzPts val="1100"/>
              <a:buChar char="●"/>
            </a:pPr>
            <a:r>
              <a:rPr lang="en"/>
              <a:t>code suggestions and completion from intellisense will keep us from having to go back and look up the structure of data while coding</a:t>
            </a:r>
            <a:endParaRPr/>
          </a:p>
          <a:p>
            <a:pPr indent="-298450" lvl="0" marL="457200" rtl="0" algn="l">
              <a:spcBef>
                <a:spcPts val="0"/>
              </a:spcBef>
              <a:spcAft>
                <a:spcPts val="0"/>
              </a:spcAft>
              <a:buSzPts val="1100"/>
              <a:buChar char="●"/>
            </a:pPr>
            <a:r>
              <a:rPr lang="en"/>
              <a:t>TS follows JavaScript syntax exactly, with added type annotations</a:t>
            </a:r>
            <a:endParaRPr/>
          </a:p>
          <a:p>
            <a:pPr indent="-298450" lvl="1" marL="914400" rtl="0" algn="l">
              <a:spcBef>
                <a:spcPts val="0"/>
              </a:spcBef>
              <a:spcAft>
                <a:spcPts val="0"/>
              </a:spcAft>
              <a:buSzPts val="1100"/>
              <a:buChar char="○"/>
            </a:pPr>
            <a:r>
              <a:rPr lang="en"/>
              <a:t>we will be able to use the latest javascript features in ES2018 as well</a:t>
            </a:r>
            <a:endParaRPr/>
          </a:p>
          <a:p>
            <a:pPr indent="-298450" lvl="0" marL="457200" rtl="0" algn="l">
              <a:spcBef>
                <a:spcPts val="0"/>
              </a:spcBef>
              <a:spcAft>
                <a:spcPts val="0"/>
              </a:spcAft>
              <a:buSzPts val="1100"/>
              <a:buChar char="●"/>
            </a:pPr>
            <a:r>
              <a:rPr lang="en"/>
              <a:t>Widespread support</a:t>
            </a:r>
            <a:endParaRPr/>
          </a:p>
          <a:p>
            <a:pPr indent="-298450" lvl="1" marL="914400" rtl="0" algn="l">
              <a:spcBef>
                <a:spcPts val="0"/>
              </a:spcBef>
              <a:spcAft>
                <a:spcPts val="0"/>
              </a:spcAft>
              <a:buSzPts val="1100"/>
              <a:buChar char="○"/>
            </a:pPr>
            <a:r>
              <a:rPr lang="en"/>
              <a:t>all of the libraries and modules we want to use have ts definitions, except for webxr because its so new</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87becc9ac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487becc9ac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asset bundlers determine the dependencies of a webpage and package them together to make sure that everything that is needed gets loaded at the right time. </a:t>
            </a:r>
            <a:endParaRPr/>
          </a:p>
          <a:p>
            <a:pPr indent="0" lvl="0" marL="0" rtl="0" algn="l">
              <a:spcBef>
                <a:spcPts val="0"/>
              </a:spcBef>
              <a:spcAft>
                <a:spcPts val="0"/>
              </a:spcAft>
              <a:buNone/>
            </a:pPr>
            <a:r>
              <a:rPr lang="en"/>
              <a:t>also several options for asset bundlers. </a:t>
            </a:r>
            <a:endParaRPr/>
          </a:p>
          <a:p>
            <a:pPr indent="-298450" lvl="0" marL="457200" rtl="0" algn="l">
              <a:spcBef>
                <a:spcPts val="0"/>
              </a:spcBef>
              <a:spcAft>
                <a:spcPts val="0"/>
              </a:spcAft>
              <a:buSzPts val="1100"/>
              <a:buChar char="-"/>
            </a:pPr>
            <a:r>
              <a:rPr lang="en"/>
              <a:t>webpack is the industry standard and has been for a few years. It has lots of customization, but it is somewhat complex to get set up and running the way you want. There is good documentation to follow for setting everything up though</a:t>
            </a:r>
            <a:endParaRPr/>
          </a:p>
          <a:p>
            <a:pPr indent="-298450" lvl="0" marL="457200" rtl="0" algn="l">
              <a:spcBef>
                <a:spcPts val="0"/>
              </a:spcBef>
              <a:spcAft>
                <a:spcPts val="0"/>
              </a:spcAft>
              <a:buSzPts val="1100"/>
              <a:buChar char="-"/>
            </a:pPr>
            <a:r>
              <a:rPr lang="en"/>
              <a:t>Parcel is newer, and requires no configuration to get useful tools set up such as a development server with hot m</a:t>
            </a:r>
            <a:r>
              <a:rPr lang="en"/>
              <a:t>odule replacement and code splitting to control when portions of the code load. </a:t>
            </a:r>
            <a:endParaRPr/>
          </a:p>
          <a:p>
            <a:pPr indent="-298450" lvl="0" marL="457200" rtl="0" algn="l">
              <a:spcBef>
                <a:spcPts val="0"/>
              </a:spcBef>
              <a:spcAft>
                <a:spcPts val="0"/>
              </a:spcAft>
              <a:buSzPts val="1100"/>
              <a:buChar char="-"/>
            </a:pPr>
            <a:r>
              <a:rPr lang="en"/>
              <a:t>Rollup is another new asset bundler. its somewhat simpler to configure rollup than webpack, but the documentation is not quite as good and there is not as much support for it. It does seem to be faster than the other two options.</a:t>
            </a:r>
            <a:endParaRPr/>
          </a:p>
          <a:p>
            <a:pPr indent="0" lvl="0" marL="0" rtl="0" algn="l">
              <a:spcBef>
                <a:spcPts val="0"/>
              </a:spcBef>
              <a:spcAft>
                <a:spcPts val="0"/>
              </a:spcAft>
              <a:buNone/>
            </a:pPr>
            <a:r>
              <a:rPr lang="en"/>
              <a:t>our choice is parcel, because its so simple to get running. </a:t>
            </a:r>
            <a:endParaRPr/>
          </a:p>
          <a:p>
            <a:pPr indent="-298450" lvl="0" marL="457200" rtl="0" algn="l">
              <a:spcBef>
                <a:spcPts val="0"/>
              </a:spcBef>
              <a:spcAft>
                <a:spcPts val="0"/>
              </a:spcAft>
              <a:buSzPts val="1100"/>
              <a:buChar char="-"/>
            </a:pPr>
            <a:r>
              <a:rPr lang="en"/>
              <a:t>It doesn’t have the same amount of control over its features that webpack has, so if we need more control, we can switch to webpack since they both have the features we need</a:t>
            </a:r>
            <a:endParaRPr/>
          </a:p>
          <a:p>
            <a:pPr indent="-298450" lvl="0" marL="457200" rtl="0" algn="l">
              <a:spcBef>
                <a:spcPts val="0"/>
              </a:spcBef>
              <a:spcAft>
                <a:spcPts val="0"/>
              </a:spcAft>
              <a:buSzPts val="1100"/>
              <a:buChar char="-"/>
            </a:pPr>
            <a:r>
              <a:rPr lang="en"/>
              <a:t>parcel has support for typescript and rust files right out of the box, which will be helpful so we don’t have to spend time configuring that.</a:t>
            </a:r>
            <a:endParaRPr/>
          </a:p>
          <a:p>
            <a:pPr indent="-298450" lvl="0" marL="457200" rtl="0" algn="l">
              <a:spcBef>
                <a:spcPts val="0"/>
              </a:spcBef>
              <a:spcAft>
                <a:spcPts val="0"/>
              </a:spcAft>
              <a:buSzPts val="1100"/>
              <a:buChar char="-"/>
            </a:pPr>
            <a:r>
              <a:rPr lang="en"/>
              <a:t>it also has a development server that watches for changes in source files, and then automatically builds and reloads the page, so you see the latest changes without having to do anything</a:t>
            </a:r>
            <a:endParaRPr/>
          </a:p>
          <a:p>
            <a:pPr indent="-298450" lvl="0" marL="457200" rtl="0" algn="l">
              <a:spcBef>
                <a:spcPts val="0"/>
              </a:spcBef>
              <a:spcAft>
                <a:spcPts val="0"/>
              </a:spcAft>
              <a:buSzPts val="1100"/>
              <a:buChar char="-"/>
            </a:pPr>
            <a:r>
              <a:rPr lang="en"/>
              <a:t>The code splitting feature that comes built is also going to help optimize the load times for our app since it will have so many 3d objects and textures that need to be loaded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487e95a0e3_4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87e95a0e3_4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Continuous </a:t>
            </a:r>
            <a:r>
              <a:rPr lang="en"/>
              <a:t>integration helps developers make sure the code they are committing builds without errors, is up to any style standards, and still passes all of the unit tests</a:t>
            </a:r>
            <a:endParaRPr/>
          </a:p>
          <a:p>
            <a:pPr indent="0" lvl="0" marL="0" rtl="0" algn="l">
              <a:spcBef>
                <a:spcPts val="0"/>
              </a:spcBef>
              <a:spcAft>
                <a:spcPts val="0"/>
              </a:spcAft>
              <a:buNone/>
            </a:pPr>
            <a:r>
              <a:rPr lang="en"/>
              <a:t>we picked three options to compare and choose from</a:t>
            </a:r>
            <a:endParaRPr/>
          </a:p>
          <a:p>
            <a:pPr indent="-298450" lvl="0" marL="457200" rtl="0" algn="l">
              <a:spcBef>
                <a:spcPts val="0"/>
              </a:spcBef>
              <a:spcAft>
                <a:spcPts val="0"/>
              </a:spcAft>
              <a:buSzPts val="1100"/>
              <a:buChar char="-"/>
            </a:pPr>
            <a:r>
              <a:rPr lang="en"/>
              <a:t>circle ci is a popular CI service that is hosted on the cloud and easily configurable with pretty good documentation and examples on how to set everything up. it’s free for open source projects, and can hook into github.</a:t>
            </a:r>
            <a:endParaRPr/>
          </a:p>
          <a:p>
            <a:pPr indent="-298450" lvl="0" marL="457200" rtl="0" algn="l">
              <a:spcBef>
                <a:spcPts val="0"/>
              </a:spcBef>
              <a:spcAft>
                <a:spcPts val="0"/>
              </a:spcAft>
              <a:buSzPts val="1100"/>
              <a:buChar char="-"/>
            </a:pPr>
            <a:r>
              <a:rPr lang="en"/>
              <a:t>travis ci has pretty much all of the same features circle CI has, with the added bonus of being able to build and test the project on multiple platforms and versions. It’s a little bit slower than circle ci, however. It’s also free for open source projects</a:t>
            </a:r>
            <a:endParaRPr/>
          </a:p>
          <a:p>
            <a:pPr indent="-298450" lvl="0" marL="457200" rtl="0" algn="l">
              <a:spcBef>
                <a:spcPts val="0"/>
              </a:spcBef>
              <a:spcAft>
                <a:spcPts val="0"/>
              </a:spcAft>
              <a:buSzPts val="1100"/>
              <a:buChar char="-"/>
            </a:pPr>
            <a:r>
              <a:rPr lang="en"/>
              <a:t>Jenkins is a free server application that runs on a dedicated build server. like circle ci and travis, jenkins can be configured to build, test, and deploy an app.</a:t>
            </a:r>
            <a:endParaRPr/>
          </a:p>
          <a:p>
            <a:pPr indent="0" lvl="0" marL="0" rtl="0" algn="l">
              <a:spcBef>
                <a:spcPts val="0"/>
              </a:spcBef>
              <a:spcAft>
                <a:spcPts val="0"/>
              </a:spcAft>
              <a:buNone/>
            </a:pPr>
            <a:r>
              <a:rPr lang="en"/>
              <a:t>We chose circle ci for a few different reasons</a:t>
            </a:r>
            <a:endParaRPr/>
          </a:p>
          <a:p>
            <a:pPr indent="-298450" lvl="0" marL="457200" rtl="0" algn="l">
              <a:spcBef>
                <a:spcPts val="0"/>
              </a:spcBef>
              <a:spcAft>
                <a:spcPts val="0"/>
              </a:spcAft>
              <a:buSzPts val="1100"/>
              <a:buChar char="-"/>
            </a:pPr>
            <a:r>
              <a:rPr lang="en"/>
              <a:t>there’s easy configuration, and lots of tutorials for basic build and test setups like we would need</a:t>
            </a:r>
            <a:endParaRPr/>
          </a:p>
          <a:p>
            <a:pPr indent="-298450" lvl="0" marL="457200" rtl="0" algn="l">
              <a:spcBef>
                <a:spcPts val="0"/>
              </a:spcBef>
              <a:spcAft>
                <a:spcPts val="0"/>
              </a:spcAft>
              <a:buSzPts val="1100"/>
              <a:buChar char="-"/>
            </a:pPr>
            <a:r>
              <a:rPr lang="en"/>
              <a:t>it’s free for open source projects, and we wouldnt need to set up a dedicated build server for our project since it runs in the cloud</a:t>
            </a:r>
            <a:endParaRPr/>
          </a:p>
          <a:p>
            <a:pPr indent="-298450" lvl="0" marL="457200" rtl="0" algn="l">
              <a:spcBef>
                <a:spcPts val="0"/>
              </a:spcBef>
              <a:spcAft>
                <a:spcPts val="0"/>
              </a:spcAft>
              <a:buSzPts val="1100"/>
              <a:buChar char="-"/>
            </a:pPr>
            <a:r>
              <a:rPr lang="en"/>
              <a:t>it can be setup to hook into github so that the CI service gets run after every push to a branch and before every pull request gets merged</a:t>
            </a:r>
            <a:endParaRPr/>
          </a:p>
          <a:p>
            <a:pPr indent="-298450" lvl="0" marL="457200" rtl="0" algn="l">
              <a:spcBef>
                <a:spcPts val="0"/>
              </a:spcBef>
              <a:spcAft>
                <a:spcPts val="0"/>
              </a:spcAft>
              <a:buSzPts val="1100"/>
              <a:buChar char="-"/>
            </a:pPr>
            <a:r>
              <a:rPr lang="en"/>
              <a:t>its faster than travis, and since we’re going to host the app on github pages, we don’t need to test it on platforms.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87becc9ac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87becc9ac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87becc9ac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87becc9ac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87becc9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87becc9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87becc9ac_1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87becc9ac_1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87becc9ac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87becc9ac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87becc9ac_1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87becc9ac_1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87becc9ac_1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87becc9ac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jpg"/><Relationship Id="rId4" Type="http://schemas.openxmlformats.org/officeDocument/2006/relationships/image" Target="../media/image3.jpg"/><Relationship Id="rId5"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47 - </a:t>
            </a:r>
            <a:r>
              <a:rPr lang="en"/>
              <a:t>WebPhysicsVR</a:t>
            </a:r>
            <a:endParaRPr/>
          </a:p>
          <a:p>
            <a:pPr indent="0" lvl="0" marL="0" rtl="0" algn="l">
              <a:spcBef>
                <a:spcPts val="0"/>
              </a:spcBef>
              <a:spcAft>
                <a:spcPts val="0"/>
              </a:spcAft>
              <a:buNone/>
            </a:pPr>
            <a:r>
              <a:rPr lang="en" sz="1800">
                <a:solidFill>
                  <a:schemeClr val="dk2"/>
                </a:solidFill>
              </a:rPr>
              <a:t>Fall 2018 Progress Report</a:t>
            </a:r>
            <a:endParaRPr sz="1800">
              <a:solidFill>
                <a:schemeClr val="dk2"/>
              </a:solidFill>
            </a:endParaRPr>
          </a:p>
        </p:txBody>
      </p:sp>
      <p:sp>
        <p:nvSpPr>
          <p:cNvPr id="135" name="Google Shape;135;p13"/>
          <p:cNvSpPr txBox="1"/>
          <p:nvPr>
            <p:ph idx="1" type="subTitle"/>
          </p:nvPr>
        </p:nvSpPr>
        <p:spPr>
          <a:xfrm>
            <a:off x="5083950" y="36201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 Capstone 2018-2019</a:t>
            </a:r>
            <a:endParaRPr/>
          </a:p>
          <a:p>
            <a:pPr indent="457200" lvl="0" marL="0" rtl="0" algn="l">
              <a:spcBef>
                <a:spcPts val="0"/>
              </a:spcBef>
              <a:spcAft>
                <a:spcPts val="0"/>
              </a:spcAft>
              <a:buNone/>
            </a:pPr>
            <a:r>
              <a:rPr lang="en">
                <a:solidFill>
                  <a:schemeClr val="dk2"/>
                </a:solidFill>
              </a:rPr>
              <a:t>Jonathan Jones	Evan Brass</a:t>
            </a:r>
            <a:endParaRPr>
              <a:solidFill>
                <a:schemeClr val="dk2"/>
              </a:solidFill>
            </a:endParaRPr>
          </a:p>
          <a:p>
            <a:pPr indent="457200" lvl="0" marL="0" rtl="0" algn="l">
              <a:spcBef>
                <a:spcPts val="0"/>
              </a:spcBef>
              <a:spcAft>
                <a:spcPts val="0"/>
              </a:spcAft>
              <a:buNone/>
            </a:pPr>
            <a:r>
              <a:rPr lang="en">
                <a:solidFill>
                  <a:schemeClr val="dk2"/>
                </a:solidFill>
              </a:rPr>
              <a:t>Brooks Mikkelsen  Tim Forsyth</a:t>
            </a:r>
            <a:endParaRPr>
              <a:solidFill>
                <a:schemeClr val="dk2"/>
              </a:solidFill>
            </a:endParaRPr>
          </a:p>
          <a:p>
            <a:pPr indent="457200" lvl="0" marL="0" rtl="0" algn="l">
              <a:spcBef>
                <a:spcPts val="0"/>
              </a:spcBef>
              <a:spcAft>
                <a:spcPts val="0"/>
              </a:spcAft>
              <a:buNone/>
            </a:pPr>
            <a:r>
              <a:rPr lang="en">
                <a:solidFill>
                  <a:schemeClr val="dk2"/>
                </a:solidFill>
              </a:rPr>
              <a:t>Brandon Mei</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Audio - Howler.js</a:t>
            </a:r>
            <a:endParaRPr/>
          </a:p>
        </p:txBody>
      </p:sp>
      <p:sp>
        <p:nvSpPr>
          <p:cNvPr id="197" name="Google Shape;197;p22"/>
          <p:cNvSpPr txBox="1"/>
          <p:nvPr>
            <p:ph idx="1" type="body"/>
          </p:nvPr>
        </p:nvSpPr>
        <p:spPr>
          <a:xfrm>
            <a:off x="8403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WebAudio API</a:t>
            </a:r>
            <a:endParaRPr/>
          </a:p>
          <a:p>
            <a:pPr indent="-298450" lvl="1" marL="914400" rtl="0" algn="l">
              <a:spcBef>
                <a:spcPts val="0"/>
              </a:spcBef>
              <a:spcAft>
                <a:spcPts val="0"/>
              </a:spcAft>
              <a:buSzPts val="1100"/>
              <a:buChar char="○"/>
            </a:pPr>
            <a:r>
              <a:rPr lang="en"/>
              <a:t>Developed by W3C</a:t>
            </a:r>
            <a:endParaRPr/>
          </a:p>
          <a:p>
            <a:pPr indent="-298450" lvl="1" marL="914400" rtl="0" algn="l">
              <a:spcBef>
                <a:spcPts val="0"/>
              </a:spcBef>
              <a:spcAft>
                <a:spcPts val="0"/>
              </a:spcAft>
              <a:buSzPts val="1100"/>
              <a:buChar char="○"/>
            </a:pPr>
            <a:r>
              <a:rPr lang="en"/>
              <a:t>The standard for audio delivery on the web</a:t>
            </a:r>
            <a:endParaRPr/>
          </a:p>
          <a:p>
            <a:pPr indent="-298450" lvl="1" marL="914400" rtl="0" algn="l">
              <a:spcBef>
                <a:spcPts val="0"/>
              </a:spcBef>
              <a:spcAft>
                <a:spcPts val="0"/>
              </a:spcAft>
              <a:buSzPts val="1100"/>
              <a:buChar char="○"/>
            </a:pPr>
            <a:r>
              <a:rPr lang="en"/>
              <a:t>Built into all modern browsers</a:t>
            </a:r>
            <a:endParaRPr/>
          </a:p>
          <a:p>
            <a:pPr indent="-311150" lvl="0" marL="457200" rtl="0" algn="l">
              <a:spcBef>
                <a:spcPts val="0"/>
              </a:spcBef>
              <a:spcAft>
                <a:spcPts val="0"/>
              </a:spcAft>
              <a:buSzPts val="1300"/>
              <a:buChar char="●"/>
            </a:pPr>
            <a:r>
              <a:rPr lang="en"/>
              <a:t>Spatial Audio</a:t>
            </a:r>
            <a:endParaRPr/>
          </a:p>
          <a:p>
            <a:pPr indent="-298450" lvl="1" marL="914400" rtl="0" algn="l">
              <a:spcBef>
                <a:spcPts val="0"/>
              </a:spcBef>
              <a:spcAft>
                <a:spcPts val="0"/>
              </a:spcAft>
              <a:buSzPts val="1100"/>
              <a:buChar char="○"/>
            </a:pPr>
            <a:r>
              <a:rPr lang="en"/>
              <a:t>Stereo speaker manipulation</a:t>
            </a:r>
            <a:endParaRPr/>
          </a:p>
          <a:p>
            <a:pPr indent="-298450" lvl="1" marL="914400" rtl="0" algn="l">
              <a:spcBef>
                <a:spcPts val="0"/>
              </a:spcBef>
              <a:spcAft>
                <a:spcPts val="0"/>
              </a:spcAft>
              <a:buSzPts val="1100"/>
              <a:buChar char="○"/>
            </a:pPr>
            <a:r>
              <a:rPr lang="en"/>
              <a:t>Virtual sound placement in 3D</a:t>
            </a:r>
            <a:endParaRPr/>
          </a:p>
          <a:p>
            <a:pPr indent="-298450" lvl="1" marL="914400" rtl="0" algn="l">
              <a:spcBef>
                <a:spcPts val="0"/>
              </a:spcBef>
              <a:spcAft>
                <a:spcPts val="0"/>
              </a:spcAft>
              <a:buSzPts val="1100"/>
              <a:buChar char="○"/>
            </a:pPr>
            <a:r>
              <a:rPr lang="en"/>
              <a:t>Fundamental to VR applications</a:t>
            </a:r>
            <a:endParaRPr/>
          </a:p>
          <a:p>
            <a:pPr indent="-311150" lvl="0" marL="457200" rtl="0" algn="l">
              <a:spcBef>
                <a:spcPts val="0"/>
              </a:spcBef>
              <a:spcAft>
                <a:spcPts val="0"/>
              </a:spcAft>
              <a:buSzPts val="1300"/>
              <a:buChar char="●"/>
            </a:pPr>
            <a:r>
              <a:rPr lang="en"/>
              <a:t>Howler.js</a:t>
            </a:r>
            <a:endParaRPr/>
          </a:p>
          <a:p>
            <a:pPr indent="-298450" lvl="1" marL="914400" rtl="0" algn="l">
              <a:spcBef>
                <a:spcPts val="0"/>
              </a:spcBef>
              <a:spcAft>
                <a:spcPts val="0"/>
              </a:spcAft>
              <a:buSzPts val="1100"/>
              <a:buChar char="○"/>
            </a:pPr>
            <a:r>
              <a:rPr lang="en"/>
              <a:t>Abstracts the WebAudio API</a:t>
            </a:r>
            <a:endParaRPr/>
          </a:p>
          <a:p>
            <a:pPr indent="-298450" lvl="1" marL="914400" rtl="0" algn="l">
              <a:spcBef>
                <a:spcPts val="0"/>
              </a:spcBef>
              <a:spcAft>
                <a:spcPts val="0"/>
              </a:spcAft>
              <a:buSzPts val="1100"/>
              <a:buChar char="○"/>
            </a:pPr>
            <a:r>
              <a:rPr lang="en"/>
              <a:t>Built in support for spatial audio</a:t>
            </a:r>
            <a:endParaRPr/>
          </a:p>
          <a:p>
            <a:pPr indent="-298450" lvl="1" marL="914400" rtl="0" algn="l">
              <a:spcBef>
                <a:spcPts val="0"/>
              </a:spcBef>
              <a:spcAft>
                <a:spcPts val="0"/>
              </a:spcAft>
              <a:buSzPts val="1100"/>
              <a:buChar char="○"/>
            </a:pPr>
            <a:r>
              <a:rPr lang="en"/>
              <a:t>Supports all audio file types</a:t>
            </a:r>
            <a:endParaRPr/>
          </a:p>
          <a:p>
            <a:pPr indent="-298450" lvl="1" marL="914400" rtl="0" algn="l">
              <a:spcBef>
                <a:spcPts val="0"/>
              </a:spcBef>
              <a:spcAft>
                <a:spcPts val="0"/>
              </a:spcAft>
              <a:buSzPts val="1100"/>
              <a:buChar char="○"/>
            </a:pPr>
            <a:r>
              <a:rPr lang="en"/>
              <a:t>Auto Caching</a:t>
            </a:r>
            <a:endParaRPr/>
          </a:p>
        </p:txBody>
      </p:sp>
      <p:sp>
        <p:nvSpPr>
          <p:cNvPr id="198" name="Google Shape;198;p22"/>
          <p:cNvSpPr txBox="1"/>
          <p:nvPr>
            <p:ph idx="1" type="body"/>
          </p:nvPr>
        </p:nvSpPr>
        <p:spPr>
          <a:xfrm>
            <a:off x="5264525" y="393750"/>
            <a:ext cx="3135300" cy="8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Consolas"/>
                <a:ea typeface="Consolas"/>
                <a:cs typeface="Consolas"/>
                <a:sym typeface="Consolas"/>
              </a:rPr>
              <a:t>var</a:t>
            </a:r>
            <a:r>
              <a:rPr lang="en">
                <a:latin typeface="Consolas"/>
                <a:ea typeface="Consolas"/>
                <a:cs typeface="Consolas"/>
                <a:sym typeface="Consolas"/>
              </a:rPr>
              <a:t> sound = </a:t>
            </a:r>
            <a:r>
              <a:rPr lang="en">
                <a:solidFill>
                  <a:schemeClr val="accent5"/>
                </a:solidFill>
                <a:latin typeface="Consolas"/>
                <a:ea typeface="Consolas"/>
                <a:cs typeface="Consolas"/>
                <a:sym typeface="Consolas"/>
              </a:rPr>
              <a:t>new</a:t>
            </a:r>
            <a:r>
              <a:rPr lang="en">
                <a:latin typeface="Consolas"/>
                <a:ea typeface="Consolas"/>
                <a:cs typeface="Consolas"/>
                <a:sym typeface="Consolas"/>
              </a:rPr>
              <a:t> </a:t>
            </a:r>
            <a:r>
              <a:rPr lang="en">
                <a:solidFill>
                  <a:schemeClr val="lt2"/>
                </a:solidFill>
                <a:latin typeface="Consolas"/>
                <a:ea typeface="Consolas"/>
                <a:cs typeface="Consolas"/>
                <a:sym typeface="Consolas"/>
              </a:rPr>
              <a:t>Howl</a:t>
            </a:r>
            <a:r>
              <a:rPr lang="en">
                <a:latin typeface="Consolas"/>
                <a:ea typeface="Consolas"/>
                <a:cs typeface="Consolas"/>
                <a:sym typeface="Consolas"/>
              </a:rPr>
              <a:t>({</a:t>
            </a:r>
            <a:r>
              <a:rPr lang="en">
                <a:latin typeface="Consolas"/>
                <a:ea typeface="Consolas"/>
                <a:cs typeface="Consolas"/>
                <a:sym typeface="Consolas"/>
              </a:rPr>
              <a:t>;</a:t>
            </a:r>
            <a:br>
              <a:rPr lang="en">
                <a:latin typeface="Consolas"/>
                <a:ea typeface="Consolas"/>
                <a:cs typeface="Consolas"/>
                <a:sym typeface="Consolas"/>
              </a:rPr>
            </a:br>
            <a:r>
              <a:rPr lang="en">
                <a:latin typeface="Consolas"/>
                <a:ea typeface="Consolas"/>
                <a:cs typeface="Consolas"/>
                <a:sym typeface="Consolas"/>
              </a:rPr>
              <a:t>	src </a:t>
            </a:r>
            <a:r>
              <a:rPr lang="en">
                <a:solidFill>
                  <a:schemeClr val="accent5"/>
                </a:solidFill>
                <a:latin typeface="Consolas"/>
                <a:ea typeface="Consolas"/>
                <a:cs typeface="Consolas"/>
                <a:sym typeface="Consolas"/>
              </a:rPr>
              <a:t>:</a:t>
            </a:r>
            <a:r>
              <a:rPr lang="en">
                <a:latin typeface="Consolas"/>
                <a:ea typeface="Consolas"/>
                <a:cs typeface="Consolas"/>
                <a:sym typeface="Consolas"/>
              </a:rPr>
              <a:t> [</a:t>
            </a:r>
            <a:r>
              <a:rPr lang="en">
                <a:solidFill>
                  <a:schemeClr val="accent2"/>
                </a:solidFill>
                <a:latin typeface="Consolas"/>
                <a:ea typeface="Consolas"/>
                <a:cs typeface="Consolas"/>
                <a:sym typeface="Consolas"/>
              </a:rPr>
              <a:t>‘sound.mp3’</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sound.</a:t>
            </a:r>
            <a:r>
              <a:rPr lang="en">
                <a:solidFill>
                  <a:schemeClr val="accent2"/>
                </a:solidFill>
                <a:latin typeface="Consolas"/>
                <a:ea typeface="Consolas"/>
                <a:cs typeface="Consolas"/>
                <a:sym typeface="Consolas"/>
              </a:rPr>
              <a:t>play</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1600"/>
              </a:spcBef>
              <a:spcAft>
                <a:spcPts val="1600"/>
              </a:spcAft>
              <a:buNone/>
            </a:pPr>
            <a:r>
              <a:t/>
            </a:r>
            <a:endParaRPr>
              <a:latin typeface="Consolas"/>
              <a:ea typeface="Consolas"/>
              <a:cs typeface="Consolas"/>
              <a:sym typeface="Consolas"/>
            </a:endParaRPr>
          </a:p>
        </p:txBody>
      </p:sp>
      <p:pic>
        <p:nvPicPr>
          <p:cNvPr id="199" name="Google Shape;199;p22"/>
          <p:cNvPicPr preferRelativeResize="0"/>
          <p:nvPr/>
        </p:nvPicPr>
        <p:blipFill>
          <a:blip r:embed="rId3">
            <a:alphaModFix amt="50000"/>
          </a:blip>
          <a:stretch>
            <a:fillRect/>
          </a:stretch>
        </p:blipFill>
        <p:spPr>
          <a:xfrm>
            <a:off x="5274975" y="1770750"/>
            <a:ext cx="2504800" cy="2504800"/>
          </a:xfrm>
          <a:prstGeom prst="rect">
            <a:avLst/>
          </a:prstGeom>
          <a:noFill/>
          <a:ln>
            <a:noFill/>
          </a:ln>
        </p:spPr>
      </p:pic>
      <p:sp>
        <p:nvSpPr>
          <p:cNvPr id="200" name="Google Shape;200;p22"/>
          <p:cNvSpPr txBox="1"/>
          <p:nvPr/>
        </p:nvSpPr>
        <p:spPr>
          <a:xfrm>
            <a:off x="-14400" y="4686475"/>
            <a:ext cx="3550500" cy="4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accent3"/>
                </a:solidFill>
                <a:latin typeface="Lato"/>
                <a:ea typeface="Lato"/>
                <a:cs typeface="Lato"/>
                <a:sym typeface="Lato"/>
              </a:rPr>
              <a:t>https://d1muf25xaso8hp.cloudfront.net/https%3A%2F%2Fs3.amazonaws.com%2Fappforest_uf%2Ff1511101808452x248499521985650050%2Fhowlericon.png?w=96&amp;h=96&amp;auto=compress&amp;dpr=3&amp;fit=max</a:t>
            </a:r>
            <a:endParaRPr sz="600">
              <a:solidFill>
                <a:schemeClr val="accent3"/>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Interfaces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 - Visuals</a:t>
            </a:r>
            <a:endParaRPr/>
          </a:p>
        </p:txBody>
      </p:sp>
      <p:sp>
        <p:nvSpPr>
          <p:cNvPr id="211" name="Google Shape;211;p24"/>
          <p:cNvSpPr txBox="1"/>
          <p:nvPr>
            <p:ph idx="1" type="body"/>
          </p:nvPr>
        </p:nvSpPr>
        <p:spPr>
          <a:xfrm>
            <a:off x="469650" y="1449100"/>
            <a:ext cx="58266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VR puts limitations on UI</a:t>
            </a:r>
            <a:endParaRPr/>
          </a:p>
          <a:p>
            <a:pPr indent="-298450" lvl="1" marL="914400" rtl="0" algn="l">
              <a:spcBef>
                <a:spcPts val="0"/>
              </a:spcBef>
              <a:spcAft>
                <a:spcPts val="0"/>
              </a:spcAft>
              <a:buSzPts val="1100"/>
              <a:buChar char="○"/>
            </a:pPr>
            <a:r>
              <a:rPr lang="en"/>
              <a:t>Cannot be an overlay of the screen (non-diegetic)</a:t>
            </a:r>
            <a:endParaRPr/>
          </a:p>
          <a:p>
            <a:pPr indent="-298450" lvl="2" marL="1371600" rtl="0" algn="l">
              <a:spcBef>
                <a:spcPts val="0"/>
              </a:spcBef>
              <a:spcAft>
                <a:spcPts val="0"/>
              </a:spcAft>
              <a:buSzPts val="1100"/>
              <a:buChar char="■"/>
            </a:pPr>
            <a:r>
              <a:rPr lang="en"/>
              <a:t>Users too close to screen</a:t>
            </a:r>
            <a:endParaRPr/>
          </a:p>
          <a:p>
            <a:pPr indent="-298450" lvl="2" marL="1371600" rtl="0" algn="l">
              <a:spcBef>
                <a:spcPts val="0"/>
              </a:spcBef>
              <a:spcAft>
                <a:spcPts val="0"/>
              </a:spcAft>
              <a:buSzPts val="1100"/>
              <a:buChar char="■"/>
            </a:pPr>
            <a:r>
              <a:rPr lang="en"/>
              <a:t>Unable to be clearly read</a:t>
            </a:r>
            <a:endParaRPr/>
          </a:p>
          <a:p>
            <a:pPr indent="-298450" lvl="1" marL="914400" rtl="0" algn="l">
              <a:spcBef>
                <a:spcPts val="0"/>
              </a:spcBef>
              <a:spcAft>
                <a:spcPts val="0"/>
              </a:spcAft>
              <a:buSzPts val="1100"/>
              <a:buChar char="○"/>
            </a:pPr>
            <a:r>
              <a:rPr lang="en"/>
              <a:t>Instead, should exist within the environment (diegetic)</a:t>
            </a:r>
            <a:endParaRPr/>
          </a:p>
          <a:p>
            <a:pPr indent="-298450" lvl="2" marL="1371600" rtl="0" algn="l">
              <a:spcBef>
                <a:spcPts val="0"/>
              </a:spcBef>
              <a:spcAft>
                <a:spcPts val="0"/>
              </a:spcAft>
              <a:buSzPts val="1100"/>
              <a:buChar char="■"/>
            </a:pPr>
            <a:r>
              <a:rPr lang="en"/>
              <a:t>Easier to read</a:t>
            </a:r>
            <a:endParaRPr/>
          </a:p>
          <a:p>
            <a:pPr indent="-298450" lvl="2" marL="1371600" rtl="0" algn="l">
              <a:spcBef>
                <a:spcPts val="0"/>
              </a:spcBef>
              <a:spcAft>
                <a:spcPts val="0"/>
              </a:spcAft>
              <a:buSzPts val="1100"/>
              <a:buChar char="■"/>
            </a:pPr>
            <a:r>
              <a:rPr lang="en"/>
              <a:t>Can move around it and interact with it better</a:t>
            </a:r>
            <a:endParaRPr/>
          </a:p>
          <a:p>
            <a:pPr indent="-311150" lvl="0" marL="457200" rtl="0" algn="l">
              <a:spcBef>
                <a:spcPts val="0"/>
              </a:spcBef>
              <a:spcAft>
                <a:spcPts val="0"/>
              </a:spcAft>
              <a:buSzPts val="1300"/>
              <a:buChar char="●"/>
            </a:pPr>
            <a:r>
              <a:rPr lang="en"/>
              <a:t>Non-Diegetic</a:t>
            </a:r>
            <a:endParaRPr/>
          </a:p>
          <a:p>
            <a:pPr indent="-298450" lvl="1" marL="914400" rtl="0" algn="l">
              <a:spcBef>
                <a:spcPts val="0"/>
              </a:spcBef>
              <a:spcAft>
                <a:spcPts val="0"/>
              </a:spcAft>
              <a:buSzPts val="1100"/>
              <a:buChar char="○"/>
            </a:pPr>
            <a:r>
              <a:rPr lang="en"/>
              <a:t>What is normally associated with UI</a:t>
            </a:r>
            <a:endParaRPr/>
          </a:p>
          <a:p>
            <a:pPr indent="-298450" lvl="2" marL="1371600" rtl="0" algn="l">
              <a:spcBef>
                <a:spcPts val="0"/>
              </a:spcBef>
              <a:spcAft>
                <a:spcPts val="0"/>
              </a:spcAft>
              <a:buSzPts val="1100"/>
              <a:buChar char="■"/>
            </a:pPr>
            <a:r>
              <a:rPr lang="en"/>
              <a:t>On the forefront of the screen</a:t>
            </a:r>
            <a:endParaRPr/>
          </a:p>
          <a:p>
            <a:pPr indent="-298450" lvl="2" marL="1371600" rtl="0" algn="l">
              <a:spcBef>
                <a:spcPts val="0"/>
              </a:spcBef>
              <a:spcAft>
                <a:spcPts val="0"/>
              </a:spcAft>
              <a:buSzPts val="1100"/>
              <a:buChar char="■"/>
            </a:pPr>
            <a:r>
              <a:rPr lang="en"/>
              <a:t>Might be some sort of overlay</a:t>
            </a:r>
            <a:endParaRPr/>
          </a:p>
          <a:p>
            <a:pPr indent="-311150" lvl="0" marL="457200" rtl="0" algn="l">
              <a:spcBef>
                <a:spcPts val="0"/>
              </a:spcBef>
              <a:spcAft>
                <a:spcPts val="0"/>
              </a:spcAft>
              <a:buSzPts val="1300"/>
              <a:buChar char="●"/>
            </a:pPr>
            <a:r>
              <a:rPr lang="en"/>
              <a:t>Diegetic</a:t>
            </a:r>
            <a:endParaRPr/>
          </a:p>
          <a:p>
            <a:pPr indent="-298450" lvl="1" marL="914400" rtl="0" algn="l">
              <a:spcBef>
                <a:spcPts val="0"/>
              </a:spcBef>
              <a:spcAft>
                <a:spcPts val="0"/>
              </a:spcAft>
              <a:buSzPts val="1100"/>
              <a:buChar char="○"/>
            </a:pPr>
            <a:r>
              <a:rPr lang="en"/>
              <a:t>Instead of being on the front of the screen, it exists within the environment</a:t>
            </a:r>
            <a:endParaRPr/>
          </a:p>
          <a:p>
            <a:pPr indent="-298450" lvl="2" marL="1371600" rtl="0" algn="l">
              <a:spcBef>
                <a:spcPts val="0"/>
              </a:spcBef>
              <a:spcAft>
                <a:spcPts val="0"/>
              </a:spcAft>
              <a:buSzPts val="1100"/>
              <a:buChar char="■"/>
            </a:pPr>
            <a:r>
              <a:rPr lang="en"/>
              <a:t>The UI is an object that is interacted with in a different way</a:t>
            </a:r>
            <a:endParaRPr/>
          </a:p>
          <a:p>
            <a:pPr indent="0" lvl="0" marL="1371600" rtl="0" algn="l">
              <a:spcBef>
                <a:spcPts val="1600"/>
              </a:spcBef>
              <a:spcAft>
                <a:spcPts val="1600"/>
              </a:spcAft>
              <a:buNone/>
            </a:pPr>
            <a:r>
              <a:t/>
            </a:r>
            <a:endParaRPr/>
          </a:p>
        </p:txBody>
      </p:sp>
      <p:pic>
        <p:nvPicPr>
          <p:cNvPr id="212" name="Google Shape;212;p24"/>
          <p:cNvPicPr preferRelativeResize="0"/>
          <p:nvPr/>
        </p:nvPicPr>
        <p:blipFill>
          <a:blip r:embed="rId3">
            <a:alphaModFix/>
          </a:blip>
          <a:stretch>
            <a:fillRect/>
          </a:stretch>
        </p:blipFill>
        <p:spPr>
          <a:xfrm>
            <a:off x="4998775" y="1307850"/>
            <a:ext cx="3554924" cy="1930777"/>
          </a:xfrm>
          <a:prstGeom prst="rect">
            <a:avLst/>
          </a:prstGeom>
          <a:noFill/>
          <a:ln>
            <a:noFill/>
          </a:ln>
        </p:spPr>
      </p:pic>
      <p:sp>
        <p:nvSpPr>
          <p:cNvPr id="213" name="Google Shape;213;p24"/>
          <p:cNvSpPr txBox="1"/>
          <p:nvPr/>
        </p:nvSpPr>
        <p:spPr>
          <a:xfrm>
            <a:off x="5096538" y="3238625"/>
            <a:ext cx="3359400" cy="33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600">
                <a:solidFill>
                  <a:schemeClr val="accent3"/>
                </a:solidFill>
                <a:latin typeface="Lato"/>
                <a:ea typeface="Lato"/>
                <a:cs typeface="Lato"/>
                <a:sym typeface="Lato"/>
              </a:rPr>
              <a:t>https://cdn-images-1.medium.com/max/1600/1*NNF8ZCnBe_0OFF2xyjvF4w.png</a:t>
            </a:r>
            <a:endParaRPr sz="1000">
              <a:solidFill>
                <a:srgbClr val="FFFFFF"/>
              </a:solidFill>
              <a:latin typeface="Lato"/>
              <a:ea typeface="Lato"/>
              <a:cs typeface="Lato"/>
              <a:sym typeface="Lato"/>
            </a:endParaRPr>
          </a:p>
          <a:p>
            <a:pPr indent="0" lvl="0" marL="0" rtl="0" algn="ctr">
              <a:spcBef>
                <a:spcPts val="0"/>
              </a:spcBef>
              <a:spcAft>
                <a:spcPts val="0"/>
              </a:spcAft>
              <a:buNone/>
            </a:pPr>
            <a:r>
              <a:rPr lang="en" sz="1000">
                <a:solidFill>
                  <a:srgbClr val="FFFFFF"/>
                </a:solidFill>
                <a:latin typeface="Lato"/>
                <a:ea typeface="Lato"/>
                <a:cs typeface="Lato"/>
                <a:sym typeface="Lato"/>
              </a:rPr>
              <a:t>Example of diegetic UI in Horizon Zero Dawn</a:t>
            </a:r>
            <a:endParaRPr sz="600">
              <a:solidFill>
                <a:schemeClr val="accent3"/>
              </a:solidFill>
              <a:latin typeface="Lato"/>
              <a:ea typeface="Lato"/>
              <a:cs typeface="Lato"/>
              <a:sym typeface="Lato"/>
            </a:endParaRPr>
          </a:p>
          <a:p>
            <a:pPr indent="0" lvl="0" marL="0" rtl="0" algn="ctr">
              <a:spcBef>
                <a:spcPts val="0"/>
              </a:spcBef>
              <a:spcAft>
                <a:spcPts val="0"/>
              </a:spcAft>
              <a:buNone/>
            </a:pPr>
            <a:r>
              <a:t/>
            </a:r>
            <a:endParaRPr sz="1000">
              <a:solidFill>
                <a:srgbClr val="FFFFFF"/>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 - Visuals</a:t>
            </a:r>
            <a:endParaRPr/>
          </a:p>
        </p:txBody>
      </p:sp>
      <p:sp>
        <p:nvSpPr>
          <p:cNvPr id="219" name="Google Shape;219;p25"/>
          <p:cNvSpPr txBox="1"/>
          <p:nvPr>
            <p:ph idx="1" type="body"/>
          </p:nvPr>
        </p:nvSpPr>
        <p:spPr>
          <a:xfrm>
            <a:off x="1297500" y="1567550"/>
            <a:ext cx="3876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Make use of two tools: Three.js and A-Frame</a:t>
            </a:r>
            <a:endParaRPr/>
          </a:p>
          <a:p>
            <a:pPr indent="-311150" lvl="0" marL="457200" rtl="0" algn="l">
              <a:spcBef>
                <a:spcPts val="0"/>
              </a:spcBef>
              <a:spcAft>
                <a:spcPts val="0"/>
              </a:spcAft>
              <a:buSzPts val="1300"/>
              <a:buChar char="●"/>
            </a:pPr>
            <a:r>
              <a:rPr lang="en"/>
              <a:t>Three.js</a:t>
            </a:r>
            <a:endParaRPr/>
          </a:p>
          <a:p>
            <a:pPr indent="-298450" lvl="1" marL="914400" rtl="0" algn="l">
              <a:spcBef>
                <a:spcPts val="0"/>
              </a:spcBef>
              <a:spcAft>
                <a:spcPts val="0"/>
              </a:spcAft>
              <a:buSzPts val="1100"/>
              <a:buChar char="○"/>
            </a:pPr>
            <a:r>
              <a:rPr lang="en"/>
              <a:t>Graphical API</a:t>
            </a:r>
            <a:endParaRPr/>
          </a:p>
          <a:p>
            <a:pPr indent="-298450" lvl="1" marL="914400" rtl="0" algn="l">
              <a:spcBef>
                <a:spcPts val="0"/>
              </a:spcBef>
              <a:spcAft>
                <a:spcPts val="0"/>
              </a:spcAft>
              <a:buSzPts val="1100"/>
              <a:buChar char="○"/>
            </a:pPr>
            <a:r>
              <a:rPr lang="en"/>
              <a:t>On top of WebGL</a:t>
            </a:r>
            <a:endParaRPr/>
          </a:p>
          <a:p>
            <a:pPr indent="-298450" lvl="1" marL="914400" rtl="0" algn="l">
              <a:spcBef>
                <a:spcPts val="0"/>
              </a:spcBef>
              <a:spcAft>
                <a:spcPts val="0"/>
              </a:spcAft>
              <a:buSzPts val="1100"/>
              <a:buChar char="○"/>
            </a:pPr>
            <a:r>
              <a:rPr lang="en"/>
              <a:t>Geometries</a:t>
            </a:r>
            <a:endParaRPr/>
          </a:p>
          <a:p>
            <a:pPr indent="-298450" lvl="2" marL="1371600" rtl="0" algn="l">
              <a:spcBef>
                <a:spcPts val="0"/>
              </a:spcBef>
              <a:spcAft>
                <a:spcPts val="0"/>
              </a:spcAft>
              <a:buSzPts val="1100"/>
              <a:buChar char="■"/>
            </a:pPr>
            <a:r>
              <a:rPr lang="en"/>
              <a:t>PlaneGeometry</a:t>
            </a:r>
            <a:endParaRPr/>
          </a:p>
          <a:p>
            <a:pPr indent="-311150" lvl="0" marL="457200" rtl="0" algn="l">
              <a:spcBef>
                <a:spcPts val="0"/>
              </a:spcBef>
              <a:spcAft>
                <a:spcPts val="0"/>
              </a:spcAft>
              <a:buSzPts val="1300"/>
              <a:buChar char="●"/>
            </a:pPr>
            <a:r>
              <a:rPr lang="en"/>
              <a:t>A-Frame</a:t>
            </a:r>
            <a:endParaRPr/>
          </a:p>
          <a:p>
            <a:pPr indent="-298450" lvl="1" marL="914400" rtl="0" algn="l">
              <a:spcBef>
                <a:spcPts val="0"/>
              </a:spcBef>
              <a:spcAft>
                <a:spcPts val="0"/>
              </a:spcAft>
              <a:buSzPts val="1100"/>
              <a:buChar char="○"/>
            </a:pPr>
            <a:r>
              <a:rPr lang="en"/>
              <a:t>Framework over Three.js</a:t>
            </a:r>
            <a:endParaRPr/>
          </a:p>
          <a:p>
            <a:pPr indent="-298450" lvl="1" marL="914400" rtl="0" algn="l">
              <a:spcBef>
                <a:spcPts val="0"/>
              </a:spcBef>
              <a:spcAft>
                <a:spcPts val="0"/>
              </a:spcAft>
              <a:buSzPts val="1100"/>
              <a:buChar char="○"/>
            </a:pPr>
            <a:r>
              <a:rPr lang="en"/>
              <a:t>Primitives</a:t>
            </a:r>
            <a:endParaRPr/>
          </a:p>
          <a:p>
            <a:pPr indent="-298450" lvl="2" marL="1371600" rtl="0" algn="l">
              <a:spcBef>
                <a:spcPts val="0"/>
              </a:spcBef>
              <a:spcAft>
                <a:spcPts val="0"/>
              </a:spcAft>
              <a:buSzPts val="1100"/>
              <a:buChar char="■"/>
            </a:pPr>
            <a:r>
              <a:rPr lang="en"/>
              <a:t>Pre-built default objects</a:t>
            </a:r>
            <a:endParaRPr/>
          </a:p>
          <a:p>
            <a:pPr indent="-298450" lvl="3" marL="1828800" rtl="0" algn="l">
              <a:spcBef>
                <a:spcPts val="0"/>
              </a:spcBef>
              <a:spcAft>
                <a:spcPts val="0"/>
              </a:spcAft>
              <a:buSzPts val="1100"/>
              <a:buFont typeface="Courier New"/>
              <a:buChar char="●"/>
            </a:pPr>
            <a:r>
              <a:rPr lang="en">
                <a:latin typeface="Courier New"/>
                <a:ea typeface="Courier New"/>
                <a:cs typeface="Courier New"/>
                <a:sym typeface="Courier New"/>
              </a:rPr>
              <a:t>&lt;a-box&gt;</a:t>
            </a:r>
            <a:endParaRPr>
              <a:latin typeface="Courier New"/>
              <a:ea typeface="Courier New"/>
              <a:cs typeface="Courier New"/>
              <a:sym typeface="Courier New"/>
            </a:endParaRPr>
          </a:p>
          <a:p>
            <a:pPr indent="-298450" lvl="3" marL="1828800" rtl="0" algn="l">
              <a:spcBef>
                <a:spcPts val="0"/>
              </a:spcBef>
              <a:spcAft>
                <a:spcPts val="0"/>
              </a:spcAft>
              <a:buSzPts val="1100"/>
              <a:buFont typeface="Courier New"/>
              <a:buChar char="●"/>
            </a:pPr>
            <a:r>
              <a:rPr lang="en">
                <a:latin typeface="Courier New"/>
                <a:ea typeface="Courier New"/>
                <a:cs typeface="Courier New"/>
                <a:sym typeface="Courier New"/>
              </a:rPr>
              <a:t>&lt;a-plane&gt;</a:t>
            </a:r>
            <a:endParaRPr>
              <a:latin typeface="Courier New"/>
              <a:ea typeface="Courier New"/>
              <a:cs typeface="Courier New"/>
              <a:sym typeface="Courier New"/>
            </a:endParaRPr>
          </a:p>
          <a:p>
            <a:pPr indent="-298450" lvl="3" marL="1828800" rtl="0" algn="l">
              <a:spcBef>
                <a:spcPts val="0"/>
              </a:spcBef>
              <a:spcAft>
                <a:spcPts val="0"/>
              </a:spcAft>
              <a:buSzPts val="1100"/>
              <a:buFont typeface="Courier New"/>
              <a:buChar char="●"/>
            </a:pPr>
            <a:r>
              <a:rPr lang="en">
                <a:latin typeface="Courier New"/>
                <a:ea typeface="Courier New"/>
                <a:cs typeface="Courier New"/>
                <a:sym typeface="Courier New"/>
              </a:rPr>
              <a:t>&lt;a-text&gt;</a:t>
            </a:r>
            <a:endParaRPr>
              <a:latin typeface="Courier New"/>
              <a:ea typeface="Courier New"/>
              <a:cs typeface="Courier New"/>
              <a:sym typeface="Courier New"/>
            </a:endParaRPr>
          </a:p>
        </p:txBody>
      </p:sp>
      <p:pic>
        <p:nvPicPr>
          <p:cNvPr id="220" name="Google Shape;220;p25"/>
          <p:cNvPicPr preferRelativeResize="0"/>
          <p:nvPr/>
        </p:nvPicPr>
        <p:blipFill>
          <a:blip r:embed="rId3">
            <a:alphaModFix/>
          </a:blip>
          <a:stretch>
            <a:fillRect/>
          </a:stretch>
        </p:blipFill>
        <p:spPr>
          <a:xfrm>
            <a:off x="6009450" y="2344975"/>
            <a:ext cx="1621800" cy="1891250"/>
          </a:xfrm>
          <a:prstGeom prst="rect">
            <a:avLst/>
          </a:prstGeom>
          <a:noFill/>
          <a:ln>
            <a:noFill/>
          </a:ln>
        </p:spPr>
      </p:pic>
      <p:sp>
        <p:nvSpPr>
          <p:cNvPr id="221" name="Google Shape;221;p25"/>
          <p:cNvSpPr txBox="1"/>
          <p:nvPr/>
        </p:nvSpPr>
        <p:spPr>
          <a:xfrm>
            <a:off x="5585850" y="1018475"/>
            <a:ext cx="24690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EFEFEF"/>
                </a:solidFill>
                <a:latin typeface="Courier New"/>
                <a:ea typeface="Courier New"/>
                <a:cs typeface="Courier New"/>
                <a:sym typeface="Courier New"/>
              </a:rPr>
              <a:t>three.js</a:t>
            </a:r>
            <a:endParaRPr sz="3600">
              <a:solidFill>
                <a:srgbClr val="EFEFEF"/>
              </a:solidFill>
              <a:latin typeface="Courier New"/>
              <a:ea typeface="Courier New"/>
              <a:cs typeface="Courier New"/>
              <a:sym typeface="Courier New"/>
            </a:endParaRPr>
          </a:p>
        </p:txBody>
      </p:sp>
      <p:sp>
        <p:nvSpPr>
          <p:cNvPr id="222" name="Google Shape;222;p25"/>
          <p:cNvSpPr txBox="1"/>
          <p:nvPr/>
        </p:nvSpPr>
        <p:spPr>
          <a:xfrm>
            <a:off x="5320350" y="4236225"/>
            <a:ext cx="3000000" cy="26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accent3"/>
                </a:solidFill>
                <a:latin typeface="Lato"/>
                <a:ea typeface="Lato"/>
                <a:cs typeface="Lato"/>
                <a:sym typeface="Lato"/>
              </a:rPr>
              <a:t>https://upload.wikimedia.org/wikipedia/commons/9/92/A-Frame_logo.png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 - Function</a:t>
            </a:r>
            <a:endParaRPr/>
          </a:p>
        </p:txBody>
      </p:sp>
      <p:sp>
        <p:nvSpPr>
          <p:cNvPr id="228" name="Google Shape;228;p26"/>
          <p:cNvSpPr txBox="1"/>
          <p:nvPr>
            <p:ph idx="1" type="body"/>
          </p:nvPr>
        </p:nvSpPr>
        <p:spPr>
          <a:xfrm>
            <a:off x="1488000" y="1215125"/>
            <a:ext cx="6570300" cy="3372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Interactive functionality</a:t>
            </a:r>
            <a:endParaRPr/>
          </a:p>
          <a:p>
            <a:pPr indent="-298450" lvl="1" marL="914400" rtl="0" algn="l">
              <a:spcBef>
                <a:spcPts val="0"/>
              </a:spcBef>
              <a:spcAft>
                <a:spcPts val="0"/>
              </a:spcAft>
              <a:buSzPts val="1100"/>
              <a:buChar char="○"/>
            </a:pPr>
            <a:r>
              <a:rPr lang="en"/>
              <a:t>Perform requested actions</a:t>
            </a:r>
            <a:endParaRPr/>
          </a:p>
          <a:p>
            <a:pPr indent="-298450" lvl="1" marL="914400" rtl="0" algn="l">
              <a:spcBef>
                <a:spcPts val="0"/>
              </a:spcBef>
              <a:spcAft>
                <a:spcPts val="0"/>
              </a:spcAft>
              <a:buSzPts val="1100"/>
              <a:buChar char="○"/>
            </a:pPr>
            <a:r>
              <a:rPr lang="en"/>
              <a:t>Event handling</a:t>
            </a:r>
            <a:endParaRPr/>
          </a:p>
          <a:p>
            <a:pPr indent="-311150" lvl="0" marL="457200" rtl="0" algn="l">
              <a:spcBef>
                <a:spcPts val="0"/>
              </a:spcBef>
              <a:spcAft>
                <a:spcPts val="0"/>
              </a:spcAft>
              <a:buSzPts val="1300"/>
              <a:buChar char="●"/>
            </a:pPr>
            <a:r>
              <a:rPr lang="en"/>
              <a:t>A-Frame</a:t>
            </a:r>
            <a:endParaRPr/>
          </a:p>
          <a:p>
            <a:pPr indent="-298450" lvl="1" marL="914400" rtl="0" algn="l">
              <a:spcBef>
                <a:spcPts val="0"/>
              </a:spcBef>
              <a:spcAft>
                <a:spcPts val="0"/>
              </a:spcAft>
              <a:buSzPts val="1100"/>
              <a:buChar char="○"/>
            </a:pPr>
            <a:r>
              <a:rPr lang="en"/>
              <a:t>Components</a:t>
            </a:r>
            <a:endParaRPr/>
          </a:p>
          <a:p>
            <a:pPr indent="-298450" lvl="2" marL="1371600" rtl="0" algn="l">
              <a:spcBef>
                <a:spcPts val="0"/>
              </a:spcBef>
              <a:spcAft>
                <a:spcPts val="0"/>
              </a:spcAft>
              <a:buSzPts val="1100"/>
              <a:buChar char="■"/>
            </a:pPr>
            <a:r>
              <a:rPr lang="en"/>
              <a:t>Modular chunk of data that can be “plugged into” an object</a:t>
            </a:r>
            <a:endParaRPr/>
          </a:p>
          <a:p>
            <a:pPr indent="-298450" lvl="2" marL="1371600" rtl="0" algn="l">
              <a:spcBef>
                <a:spcPts val="0"/>
              </a:spcBef>
              <a:spcAft>
                <a:spcPts val="0"/>
              </a:spcAft>
              <a:buSzPts val="1100"/>
              <a:buChar char="■"/>
            </a:pPr>
            <a:r>
              <a:rPr lang="en"/>
              <a:t>Can effect appearance, behavior or functionality</a:t>
            </a:r>
            <a:endParaRPr/>
          </a:p>
          <a:p>
            <a:pPr indent="-298450" lvl="2" marL="1371600" rtl="0" algn="l">
              <a:spcBef>
                <a:spcPts val="0"/>
              </a:spcBef>
              <a:spcAft>
                <a:spcPts val="0"/>
              </a:spcAft>
              <a:buSzPts val="1100"/>
              <a:buChar char="■"/>
            </a:pPr>
            <a:r>
              <a:rPr lang="en"/>
              <a:t>Unique properties</a:t>
            </a:r>
            <a:endParaRPr/>
          </a:p>
          <a:p>
            <a:pPr indent="-298450" lvl="3" marL="1828800" rtl="0" algn="l">
              <a:spcBef>
                <a:spcPts val="0"/>
              </a:spcBef>
              <a:spcAft>
                <a:spcPts val="0"/>
              </a:spcAft>
              <a:buSzPts val="1100"/>
              <a:buChar char="●"/>
            </a:pPr>
            <a:r>
              <a:rPr lang="en"/>
              <a:t>schema</a:t>
            </a:r>
            <a:endParaRPr/>
          </a:p>
          <a:p>
            <a:pPr indent="-298450" lvl="4" marL="2286000" rtl="0" algn="l">
              <a:spcBef>
                <a:spcPts val="0"/>
              </a:spcBef>
              <a:spcAft>
                <a:spcPts val="0"/>
              </a:spcAft>
              <a:buSzPts val="1100"/>
              <a:buChar char="○"/>
            </a:pPr>
            <a:r>
              <a:rPr lang="en"/>
              <a:t>Defines and describes the properties of the component</a:t>
            </a:r>
            <a:endParaRPr/>
          </a:p>
          <a:p>
            <a:pPr indent="-298450" lvl="4" marL="2286000" rtl="0" algn="l">
              <a:spcBef>
                <a:spcPts val="0"/>
              </a:spcBef>
              <a:spcAft>
                <a:spcPts val="0"/>
              </a:spcAft>
              <a:buSzPts val="1100"/>
              <a:buChar char="○"/>
            </a:pPr>
            <a:r>
              <a:rPr lang="en"/>
              <a:t>Functionality can be implemented here</a:t>
            </a:r>
            <a:endParaRPr/>
          </a:p>
          <a:p>
            <a:pPr indent="-298450" lvl="5" marL="2743200" rtl="0" algn="l">
              <a:spcBef>
                <a:spcPts val="0"/>
              </a:spcBef>
              <a:spcAft>
                <a:spcPts val="0"/>
              </a:spcAft>
              <a:buSzPts val="1100"/>
              <a:buChar char="■"/>
            </a:pPr>
            <a:r>
              <a:rPr lang="en"/>
              <a:t>JavaScript event handling</a:t>
            </a:r>
            <a:endParaRPr/>
          </a:p>
          <a:p>
            <a:pPr indent="-298450" lvl="3" marL="1828800" rtl="0" algn="l">
              <a:spcBef>
                <a:spcPts val="0"/>
              </a:spcBef>
              <a:spcAft>
                <a:spcPts val="0"/>
              </a:spcAft>
              <a:buSzPts val="1100"/>
              <a:buChar char="●"/>
            </a:pPr>
            <a:r>
              <a:rPr lang="en"/>
              <a:t>d</a:t>
            </a:r>
            <a:r>
              <a:rPr lang="en"/>
              <a:t>ata</a:t>
            </a:r>
            <a:endParaRPr/>
          </a:p>
          <a:p>
            <a:pPr indent="-298450" lvl="4" marL="2286000" rtl="0" algn="l">
              <a:spcBef>
                <a:spcPts val="0"/>
              </a:spcBef>
              <a:spcAft>
                <a:spcPts val="0"/>
              </a:spcAft>
              <a:buSzPts val="1100"/>
              <a:buChar char="○"/>
            </a:pPr>
            <a:r>
              <a:rPr lang="en"/>
              <a:t>The parsed data derived from the schema</a:t>
            </a:r>
            <a:endParaRPr/>
          </a:p>
          <a:p>
            <a:pPr indent="-298450" lvl="3" marL="1828800" rtl="0" algn="l">
              <a:spcBef>
                <a:spcPts val="0"/>
              </a:spcBef>
              <a:spcAft>
                <a:spcPts val="0"/>
              </a:spcAft>
              <a:buSzPts val="1100"/>
              <a:buChar char="●"/>
            </a:pPr>
            <a:r>
              <a:rPr lang="en"/>
              <a:t>e</a:t>
            </a:r>
            <a:r>
              <a:rPr lang="en"/>
              <a:t>l</a:t>
            </a:r>
            <a:endParaRPr/>
          </a:p>
          <a:p>
            <a:pPr indent="-298450" lvl="4" marL="2286000" rtl="0" algn="l">
              <a:spcBef>
                <a:spcPts val="0"/>
              </a:spcBef>
              <a:spcAft>
                <a:spcPts val="0"/>
              </a:spcAft>
              <a:buSzPts val="1100"/>
              <a:buChar char="○"/>
            </a:pPr>
            <a:r>
              <a:rPr lang="en"/>
              <a:t>A reference to the object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Hardware Interfacing and Performance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Interfacing</a:t>
            </a:r>
            <a:endParaRPr/>
          </a:p>
        </p:txBody>
      </p:sp>
      <p:sp>
        <p:nvSpPr>
          <p:cNvPr id="239" name="Google Shape;239;p28"/>
          <p:cNvSpPr txBox="1"/>
          <p:nvPr>
            <p:ph idx="1" type="body"/>
          </p:nvPr>
        </p:nvSpPr>
        <p:spPr>
          <a:xfrm>
            <a:off x="1297500" y="1307850"/>
            <a:ext cx="35601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Support a wide variety of devices</a:t>
            </a:r>
            <a:endParaRPr/>
          </a:p>
          <a:p>
            <a:pPr indent="-311150" lvl="0" marL="457200" rtl="0" algn="l">
              <a:spcBef>
                <a:spcPts val="0"/>
              </a:spcBef>
              <a:spcAft>
                <a:spcPts val="0"/>
              </a:spcAft>
              <a:buSzPts val="1300"/>
              <a:buChar char="●"/>
            </a:pPr>
            <a:r>
              <a:rPr lang="en"/>
              <a:t>VR HMD</a:t>
            </a:r>
            <a:endParaRPr/>
          </a:p>
          <a:p>
            <a:pPr indent="-298450" lvl="1" marL="914400" rtl="0" algn="l">
              <a:spcBef>
                <a:spcPts val="0"/>
              </a:spcBef>
              <a:spcAft>
                <a:spcPts val="0"/>
              </a:spcAft>
              <a:buSzPts val="1100"/>
              <a:buChar char="○"/>
            </a:pPr>
            <a:r>
              <a:rPr lang="en"/>
              <a:t>Laser control</a:t>
            </a:r>
            <a:endParaRPr/>
          </a:p>
          <a:p>
            <a:pPr indent="-298450" lvl="2" marL="1371600" rtl="0" algn="l">
              <a:spcBef>
                <a:spcPts val="0"/>
              </a:spcBef>
              <a:spcAft>
                <a:spcPts val="0"/>
              </a:spcAft>
              <a:buSzPts val="1100"/>
              <a:buChar char="■"/>
            </a:pPr>
            <a:r>
              <a:rPr lang="en"/>
              <a:t>Scales well across different DoF</a:t>
            </a:r>
            <a:endParaRPr/>
          </a:p>
          <a:p>
            <a:pPr indent="-298450" lvl="1" marL="914400" rtl="0" algn="l">
              <a:spcBef>
                <a:spcPts val="0"/>
              </a:spcBef>
              <a:spcAft>
                <a:spcPts val="0"/>
              </a:spcAft>
              <a:buSzPts val="1100"/>
              <a:buChar char="○"/>
            </a:pPr>
            <a:r>
              <a:rPr lang="en"/>
              <a:t>Mobile HMD</a:t>
            </a:r>
            <a:endParaRPr/>
          </a:p>
          <a:p>
            <a:pPr indent="-298450" lvl="2" marL="1371600" rtl="0" algn="l">
              <a:spcBef>
                <a:spcPts val="0"/>
              </a:spcBef>
              <a:spcAft>
                <a:spcPts val="0"/>
              </a:spcAft>
              <a:buSzPts val="1100"/>
              <a:buChar char="■"/>
            </a:pPr>
            <a:r>
              <a:rPr lang="en"/>
              <a:t>Google Daydream</a:t>
            </a:r>
            <a:endParaRPr/>
          </a:p>
          <a:p>
            <a:pPr indent="-298450" lvl="2" marL="1371600" rtl="0" algn="l">
              <a:spcBef>
                <a:spcPts val="0"/>
              </a:spcBef>
              <a:spcAft>
                <a:spcPts val="0"/>
              </a:spcAft>
              <a:buSzPts val="1100"/>
              <a:buChar char="■"/>
            </a:pPr>
            <a:r>
              <a:rPr lang="en"/>
              <a:t>Gaze based interaction</a:t>
            </a:r>
            <a:endParaRPr/>
          </a:p>
          <a:p>
            <a:pPr indent="-298450" lvl="3" marL="1828800" rtl="0" algn="l">
              <a:spcBef>
                <a:spcPts val="0"/>
              </a:spcBef>
              <a:spcAft>
                <a:spcPts val="0"/>
              </a:spcAft>
              <a:buSzPts val="1100"/>
              <a:buChar char="●"/>
            </a:pPr>
            <a:r>
              <a:rPr lang="en"/>
              <a:t>Reticle with timer</a:t>
            </a:r>
            <a:endParaRPr/>
          </a:p>
          <a:p>
            <a:pPr indent="-298450" lvl="3" marL="1828800" rtl="0" algn="l">
              <a:spcBef>
                <a:spcPts val="0"/>
              </a:spcBef>
              <a:spcAft>
                <a:spcPts val="0"/>
              </a:spcAft>
              <a:buSzPts val="1100"/>
              <a:buChar char="●"/>
            </a:pPr>
            <a:r>
              <a:rPr lang="en"/>
              <a:t>“Fuse” buttons</a:t>
            </a:r>
            <a:endParaRPr/>
          </a:p>
          <a:p>
            <a:pPr indent="-311150" lvl="0" marL="457200" rtl="0" algn="l">
              <a:spcBef>
                <a:spcPts val="0"/>
              </a:spcBef>
              <a:spcAft>
                <a:spcPts val="0"/>
              </a:spcAft>
              <a:buSzPts val="1300"/>
              <a:buChar char="●"/>
            </a:pPr>
            <a:r>
              <a:rPr lang="en"/>
              <a:t>PC</a:t>
            </a:r>
            <a:endParaRPr/>
          </a:p>
          <a:p>
            <a:pPr indent="-298450" lvl="1" marL="914400" rtl="0" algn="l">
              <a:spcBef>
                <a:spcPts val="0"/>
              </a:spcBef>
              <a:spcAft>
                <a:spcPts val="0"/>
              </a:spcAft>
              <a:buSzPts val="1100"/>
              <a:buChar char="○"/>
            </a:pPr>
            <a:r>
              <a:rPr lang="en"/>
              <a:t>Mouse and keyboard controls</a:t>
            </a:r>
            <a:endParaRPr/>
          </a:p>
          <a:p>
            <a:pPr indent="-311150" lvl="0" marL="457200" rtl="0" algn="l">
              <a:spcBef>
                <a:spcPts val="0"/>
              </a:spcBef>
              <a:spcAft>
                <a:spcPts val="0"/>
              </a:spcAft>
              <a:buSzPts val="1300"/>
              <a:buChar char="●"/>
            </a:pPr>
            <a:r>
              <a:rPr lang="en"/>
              <a:t>Mobile </a:t>
            </a:r>
            <a:endParaRPr/>
          </a:p>
          <a:p>
            <a:pPr indent="-298450" lvl="1" marL="914400" rtl="0" algn="l">
              <a:spcBef>
                <a:spcPts val="0"/>
              </a:spcBef>
              <a:spcAft>
                <a:spcPts val="0"/>
              </a:spcAft>
              <a:buSzPts val="1100"/>
              <a:buChar char="○"/>
            </a:pPr>
            <a:r>
              <a:rPr lang="en"/>
              <a:t>Touchscreen controls</a:t>
            </a:r>
            <a:endParaRPr/>
          </a:p>
        </p:txBody>
      </p:sp>
      <p:pic>
        <p:nvPicPr>
          <p:cNvPr id="240" name="Google Shape;240;p28"/>
          <p:cNvPicPr preferRelativeResize="0"/>
          <p:nvPr/>
        </p:nvPicPr>
        <p:blipFill>
          <a:blip r:embed="rId3">
            <a:alphaModFix/>
          </a:blip>
          <a:stretch>
            <a:fillRect/>
          </a:stretch>
        </p:blipFill>
        <p:spPr>
          <a:xfrm>
            <a:off x="5082900" y="1778088"/>
            <a:ext cx="3253499" cy="1587325"/>
          </a:xfrm>
          <a:prstGeom prst="rect">
            <a:avLst/>
          </a:prstGeom>
          <a:noFill/>
          <a:ln>
            <a:noFill/>
          </a:ln>
        </p:spPr>
      </p:pic>
      <p:sp>
        <p:nvSpPr>
          <p:cNvPr id="241" name="Google Shape;241;p28"/>
          <p:cNvSpPr txBox="1"/>
          <p:nvPr/>
        </p:nvSpPr>
        <p:spPr>
          <a:xfrm>
            <a:off x="5029950" y="3307550"/>
            <a:ext cx="3359400" cy="3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3"/>
                </a:solidFill>
                <a:latin typeface="Lato"/>
                <a:ea typeface="Lato"/>
                <a:cs typeface="Lato"/>
                <a:sym typeface="Lato"/>
              </a:rPr>
              <a:t>https://cdn-images-1.medium.com/max/1600/1*GKEpJSD76WQAhjA6wMaMUQ.gif</a:t>
            </a:r>
            <a:endParaRPr sz="1000">
              <a:solidFill>
                <a:srgbClr val="FFFFFF"/>
              </a:solidFill>
              <a:latin typeface="Lato"/>
              <a:ea typeface="Lato"/>
              <a:cs typeface="Lato"/>
              <a:sym typeface="Lato"/>
            </a:endParaRPr>
          </a:p>
          <a:p>
            <a:pPr indent="0" lvl="0" marL="0" rtl="0" algn="ctr">
              <a:spcBef>
                <a:spcPts val="0"/>
              </a:spcBef>
              <a:spcAft>
                <a:spcPts val="0"/>
              </a:spcAft>
              <a:buNone/>
            </a:pPr>
            <a:r>
              <a:rPr lang="en" sz="1000">
                <a:solidFill>
                  <a:srgbClr val="FFFFFF"/>
                </a:solidFill>
                <a:latin typeface="Lato"/>
                <a:ea typeface="Lato"/>
                <a:cs typeface="Lato"/>
                <a:sym typeface="Lato"/>
              </a:rPr>
              <a:t>A demo showing an implementation of a gaze based input</a:t>
            </a:r>
            <a:endParaRPr sz="600">
              <a:solidFill>
                <a:schemeClr val="accent3"/>
              </a:solidFill>
              <a:latin typeface="Lato"/>
              <a:ea typeface="Lato"/>
              <a:cs typeface="Lato"/>
              <a:sym typeface="Lato"/>
            </a:endParaRPr>
          </a:p>
          <a:p>
            <a:pPr indent="0" lvl="0" marL="0" rtl="0" algn="ctr">
              <a:spcBef>
                <a:spcPts val="0"/>
              </a:spcBef>
              <a:spcAft>
                <a:spcPts val="0"/>
              </a:spcAft>
              <a:buNone/>
            </a:pPr>
            <a:r>
              <a:t/>
            </a:r>
            <a:endParaRPr sz="1000">
              <a:solidFill>
                <a:srgbClr val="FFFFFF"/>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Interfacing</a:t>
            </a:r>
            <a:endParaRPr/>
          </a:p>
        </p:txBody>
      </p:sp>
      <p:sp>
        <p:nvSpPr>
          <p:cNvPr id="247" name="Google Shape;247;p29"/>
          <p:cNvSpPr txBox="1"/>
          <p:nvPr>
            <p:ph idx="1" type="body"/>
          </p:nvPr>
        </p:nvSpPr>
        <p:spPr>
          <a:xfrm>
            <a:off x="628650" y="1307850"/>
            <a:ext cx="4788900" cy="1425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WebXR API</a:t>
            </a:r>
            <a:endParaRPr/>
          </a:p>
          <a:p>
            <a:pPr indent="-298450" lvl="1" marL="914400" rtl="0" algn="l">
              <a:spcBef>
                <a:spcPts val="0"/>
              </a:spcBef>
              <a:spcAft>
                <a:spcPts val="0"/>
              </a:spcAft>
              <a:buSzPts val="1100"/>
              <a:buChar char="○"/>
            </a:pPr>
            <a:r>
              <a:rPr lang="en"/>
              <a:t>Hardware detection</a:t>
            </a:r>
            <a:endParaRPr/>
          </a:p>
          <a:p>
            <a:pPr indent="-298450" lvl="1" marL="914400" rtl="0" algn="l">
              <a:spcBef>
                <a:spcPts val="0"/>
              </a:spcBef>
              <a:spcAft>
                <a:spcPts val="0"/>
              </a:spcAft>
              <a:buSzPts val="1100"/>
              <a:buChar char="○"/>
            </a:pPr>
            <a:r>
              <a:rPr lang="en"/>
              <a:t>Gamepad API - built in support</a:t>
            </a:r>
            <a:endParaRPr/>
          </a:p>
          <a:p>
            <a:pPr indent="-298450" lvl="2" marL="1371600" rtl="0" algn="l">
              <a:spcBef>
                <a:spcPts val="0"/>
              </a:spcBef>
              <a:spcAft>
                <a:spcPts val="0"/>
              </a:spcAft>
              <a:buSzPts val="1100"/>
              <a:buChar char="■"/>
            </a:pPr>
            <a:r>
              <a:rPr lang="en"/>
              <a:t>Allows for basic controller setup</a:t>
            </a:r>
            <a:endParaRPr/>
          </a:p>
          <a:p>
            <a:pPr indent="-298450" lvl="2" marL="1371600" rtl="0" algn="l">
              <a:spcBef>
                <a:spcPts val="0"/>
              </a:spcBef>
              <a:spcAft>
                <a:spcPts val="0"/>
              </a:spcAft>
              <a:buSzPts val="1100"/>
              <a:buChar char="■"/>
            </a:pPr>
            <a:r>
              <a:rPr lang="en"/>
              <a:t>Gamepad API Extensions</a:t>
            </a:r>
            <a:endParaRPr/>
          </a:p>
          <a:p>
            <a:pPr indent="-298450" lvl="3" marL="1828800" rtl="0" algn="l">
              <a:spcBef>
                <a:spcPts val="0"/>
              </a:spcBef>
              <a:spcAft>
                <a:spcPts val="0"/>
              </a:spcAft>
              <a:buSzPts val="1100"/>
              <a:buChar char="●"/>
            </a:pPr>
            <a:r>
              <a:rPr lang="en"/>
              <a:t>Includes VR controller positional tracking</a:t>
            </a:r>
            <a:endParaRPr/>
          </a:p>
        </p:txBody>
      </p:sp>
      <p:pic>
        <p:nvPicPr>
          <p:cNvPr id="248" name="Google Shape;248;p29"/>
          <p:cNvPicPr preferRelativeResize="0"/>
          <p:nvPr/>
        </p:nvPicPr>
        <p:blipFill>
          <a:blip r:embed="rId3">
            <a:alphaModFix/>
          </a:blip>
          <a:stretch>
            <a:fillRect/>
          </a:stretch>
        </p:blipFill>
        <p:spPr>
          <a:xfrm>
            <a:off x="1575250" y="2644400"/>
            <a:ext cx="2895676" cy="1930450"/>
          </a:xfrm>
          <a:prstGeom prst="rect">
            <a:avLst/>
          </a:prstGeom>
          <a:noFill/>
          <a:ln>
            <a:noFill/>
          </a:ln>
        </p:spPr>
      </p:pic>
      <p:sp>
        <p:nvSpPr>
          <p:cNvPr id="249" name="Google Shape;249;p29"/>
          <p:cNvSpPr txBox="1"/>
          <p:nvPr/>
        </p:nvSpPr>
        <p:spPr>
          <a:xfrm>
            <a:off x="775200" y="4615975"/>
            <a:ext cx="4495800" cy="26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Lato"/>
                <a:ea typeface="Lato"/>
                <a:cs typeface="Lato"/>
                <a:sym typeface="Lato"/>
              </a:rPr>
              <a:t>Laser controls being used in a VR demo</a:t>
            </a:r>
            <a:endParaRPr sz="1000">
              <a:solidFill>
                <a:srgbClr val="FFFFFF"/>
              </a:solidFill>
              <a:latin typeface="Lato"/>
              <a:ea typeface="Lato"/>
              <a:cs typeface="Lato"/>
              <a:sym typeface="Lato"/>
            </a:endParaRPr>
          </a:p>
          <a:p>
            <a:pPr indent="0" lvl="0" marL="0" rtl="0" algn="ctr">
              <a:spcBef>
                <a:spcPts val="0"/>
              </a:spcBef>
              <a:spcAft>
                <a:spcPts val="0"/>
              </a:spcAft>
              <a:buNone/>
            </a:pPr>
            <a:r>
              <a:rPr lang="en" sz="600">
                <a:solidFill>
                  <a:schemeClr val="accent3"/>
                </a:solidFill>
                <a:latin typeface="Lato"/>
                <a:ea typeface="Lato"/>
                <a:cs typeface="Lato"/>
                <a:sym typeface="Lato"/>
              </a:rPr>
              <a:t>https://user-images.githubusercontent.com/674727/26897482-91947a94-4b7d-11e7-9cb5-5c47f50938e4.gif</a:t>
            </a:r>
            <a:endParaRPr sz="1000">
              <a:solidFill>
                <a:srgbClr val="FFFFFF"/>
              </a:solidFill>
              <a:latin typeface="Lato"/>
              <a:ea typeface="Lato"/>
              <a:cs typeface="Lato"/>
              <a:sym typeface="Lato"/>
            </a:endParaRPr>
          </a:p>
          <a:p>
            <a:pPr indent="0" lvl="0" marL="0" rtl="0" algn="ctr">
              <a:spcBef>
                <a:spcPts val="0"/>
              </a:spcBef>
              <a:spcAft>
                <a:spcPts val="0"/>
              </a:spcAft>
              <a:buNone/>
            </a:pPr>
            <a:r>
              <a:t/>
            </a:r>
            <a:endParaRPr sz="600">
              <a:solidFill>
                <a:schemeClr val="accent3"/>
              </a:solidFill>
              <a:latin typeface="Lato"/>
              <a:ea typeface="Lato"/>
              <a:cs typeface="Lato"/>
              <a:sym typeface="Lato"/>
            </a:endParaRPr>
          </a:p>
        </p:txBody>
      </p:sp>
      <p:sp>
        <p:nvSpPr>
          <p:cNvPr id="250" name="Google Shape;250;p29"/>
          <p:cNvSpPr txBox="1"/>
          <p:nvPr/>
        </p:nvSpPr>
        <p:spPr>
          <a:xfrm>
            <a:off x="4772025" y="1307850"/>
            <a:ext cx="4095600" cy="3267000"/>
          </a:xfrm>
          <a:prstGeom prst="rect">
            <a:avLst/>
          </a:prstGeom>
          <a:noFill/>
          <a:ln>
            <a:noFill/>
          </a:ln>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A-Frame</a:t>
            </a:r>
            <a:endParaRPr sz="1300">
              <a:solidFill>
                <a:schemeClr val="lt1"/>
              </a:solidFill>
              <a:latin typeface="Lato"/>
              <a:ea typeface="Lato"/>
              <a:cs typeface="Lato"/>
              <a:sym typeface="Lato"/>
            </a:endParaRPr>
          </a:p>
          <a:p>
            <a:pPr indent="-298450" lvl="1" marL="9144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Useful, pre-built components</a:t>
            </a:r>
            <a:endParaRPr sz="1100">
              <a:solidFill>
                <a:schemeClr val="lt1"/>
              </a:solidFill>
              <a:latin typeface="Lato"/>
              <a:ea typeface="Lato"/>
              <a:cs typeface="Lato"/>
              <a:sym typeface="Lato"/>
            </a:endParaRPr>
          </a:p>
          <a:p>
            <a:pPr indent="-298450" lvl="2" marL="1371600" rtl="0" algn="l">
              <a:lnSpc>
                <a:spcPct val="115000"/>
              </a:lnSpc>
              <a:spcBef>
                <a:spcPts val="0"/>
              </a:spcBef>
              <a:spcAft>
                <a:spcPts val="0"/>
              </a:spcAft>
              <a:buClr>
                <a:schemeClr val="lt1"/>
              </a:buClr>
              <a:buSzPts val="1100"/>
              <a:buFont typeface="Courier New"/>
              <a:buChar char="■"/>
            </a:pPr>
            <a:r>
              <a:rPr lang="en" sz="1100">
                <a:solidFill>
                  <a:schemeClr val="lt1"/>
                </a:solidFill>
                <a:latin typeface="Courier New"/>
                <a:ea typeface="Courier New"/>
                <a:cs typeface="Courier New"/>
                <a:sym typeface="Courier New"/>
              </a:rPr>
              <a:t>look-controls</a:t>
            </a:r>
            <a:endParaRPr sz="1100">
              <a:solidFill>
                <a:schemeClr val="lt1"/>
              </a:solidFill>
              <a:latin typeface="Courier New"/>
              <a:ea typeface="Courier New"/>
              <a:cs typeface="Courier New"/>
              <a:sym typeface="Courier New"/>
            </a:endParaRPr>
          </a:p>
          <a:p>
            <a:pPr indent="-298450" lvl="3" marL="18288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Camera rotation</a:t>
            </a:r>
            <a:endParaRPr sz="1100">
              <a:solidFill>
                <a:schemeClr val="lt1"/>
              </a:solidFill>
              <a:latin typeface="Lato"/>
              <a:ea typeface="Lato"/>
              <a:cs typeface="Lato"/>
              <a:sym typeface="Lato"/>
            </a:endParaRPr>
          </a:p>
          <a:p>
            <a:pPr indent="-298450" lvl="3" marL="18288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Supports HMD, mouse and touchscreen</a:t>
            </a:r>
            <a:endParaRPr sz="1100">
              <a:solidFill>
                <a:schemeClr val="lt1"/>
              </a:solidFill>
              <a:latin typeface="Lato"/>
              <a:ea typeface="Lato"/>
              <a:cs typeface="Lato"/>
              <a:sym typeface="Lato"/>
            </a:endParaRPr>
          </a:p>
          <a:p>
            <a:pPr indent="-298450" lvl="2" marL="1371600" rtl="0" algn="l">
              <a:lnSpc>
                <a:spcPct val="115000"/>
              </a:lnSpc>
              <a:spcBef>
                <a:spcPts val="0"/>
              </a:spcBef>
              <a:spcAft>
                <a:spcPts val="0"/>
              </a:spcAft>
              <a:buClr>
                <a:schemeClr val="lt1"/>
              </a:buClr>
              <a:buSzPts val="1100"/>
              <a:buFont typeface="Courier New"/>
              <a:buChar char="■"/>
            </a:pPr>
            <a:r>
              <a:rPr lang="en" sz="1100">
                <a:solidFill>
                  <a:schemeClr val="lt1"/>
                </a:solidFill>
                <a:latin typeface="Courier New"/>
                <a:ea typeface="Courier New"/>
                <a:cs typeface="Courier New"/>
                <a:sym typeface="Courier New"/>
              </a:rPr>
              <a:t>laser-controls</a:t>
            </a:r>
            <a:endParaRPr sz="1100">
              <a:solidFill>
                <a:schemeClr val="lt1"/>
              </a:solidFill>
              <a:latin typeface="Courier New"/>
              <a:ea typeface="Courier New"/>
              <a:cs typeface="Courier New"/>
              <a:sym typeface="Courier New"/>
            </a:endParaRPr>
          </a:p>
          <a:p>
            <a:pPr indent="-298450" lvl="3" marL="18288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Pointer/wand based control scheme</a:t>
            </a:r>
            <a:endParaRPr sz="1100">
              <a:solidFill>
                <a:schemeClr val="lt1"/>
              </a:solidFill>
              <a:latin typeface="Lato"/>
              <a:ea typeface="Lato"/>
              <a:cs typeface="Lato"/>
              <a:sym typeface="Lato"/>
            </a:endParaRPr>
          </a:p>
          <a:p>
            <a:pPr indent="-298450" lvl="3" marL="18288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Supports Oculus, VIVE, Daydream, GearVR</a:t>
            </a:r>
            <a:endParaRPr sz="1100">
              <a:solidFill>
                <a:schemeClr val="lt1"/>
              </a:solidFill>
              <a:latin typeface="Lato"/>
              <a:ea typeface="Lato"/>
              <a:cs typeface="Lato"/>
              <a:sym typeface="Lato"/>
            </a:endParaRPr>
          </a:p>
          <a:p>
            <a:pPr indent="-298450" lvl="2" marL="1371600" rtl="0" algn="l">
              <a:lnSpc>
                <a:spcPct val="115000"/>
              </a:lnSpc>
              <a:spcBef>
                <a:spcPts val="0"/>
              </a:spcBef>
              <a:spcAft>
                <a:spcPts val="0"/>
              </a:spcAft>
              <a:buClr>
                <a:schemeClr val="lt1"/>
              </a:buClr>
              <a:buSzPts val="1100"/>
              <a:buFont typeface="Courier New"/>
              <a:buChar char="■"/>
            </a:pPr>
            <a:r>
              <a:rPr lang="en" sz="1100">
                <a:solidFill>
                  <a:schemeClr val="lt1"/>
                </a:solidFill>
                <a:latin typeface="Courier New"/>
                <a:ea typeface="Courier New"/>
                <a:cs typeface="Courier New"/>
                <a:sym typeface="Courier New"/>
              </a:rPr>
              <a:t>wasd-controls</a:t>
            </a:r>
            <a:endParaRPr sz="1100">
              <a:solidFill>
                <a:schemeClr val="lt1"/>
              </a:solidFill>
              <a:latin typeface="Courier New"/>
              <a:ea typeface="Courier New"/>
              <a:cs typeface="Courier New"/>
              <a:sym typeface="Courier New"/>
            </a:endParaRPr>
          </a:p>
          <a:p>
            <a:pPr indent="-298450" lvl="3" marL="18288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Keyboard control scheme</a:t>
            </a:r>
            <a:endParaRPr sz="1100">
              <a:solidFill>
                <a:schemeClr val="lt1"/>
              </a:solidFill>
              <a:latin typeface="Lato"/>
              <a:ea typeface="Lato"/>
              <a:cs typeface="Lato"/>
              <a:sym typeface="Lato"/>
            </a:endParaRPr>
          </a:p>
          <a:p>
            <a:pPr indent="-298450" lvl="2" marL="1371600" rtl="0" algn="l">
              <a:lnSpc>
                <a:spcPct val="115000"/>
              </a:lnSpc>
              <a:spcBef>
                <a:spcPts val="0"/>
              </a:spcBef>
              <a:spcAft>
                <a:spcPts val="0"/>
              </a:spcAft>
              <a:buClr>
                <a:schemeClr val="lt1"/>
              </a:buClr>
              <a:buSzPts val="1100"/>
              <a:buFont typeface="Courier New"/>
              <a:buChar char="■"/>
            </a:pPr>
            <a:r>
              <a:rPr lang="en" sz="1100">
                <a:solidFill>
                  <a:schemeClr val="lt1"/>
                </a:solidFill>
                <a:latin typeface="Courier New"/>
                <a:ea typeface="Courier New"/>
                <a:cs typeface="Courier New"/>
                <a:sym typeface="Courier New"/>
              </a:rPr>
              <a:t>cursor</a:t>
            </a:r>
            <a:endParaRPr sz="1100">
              <a:solidFill>
                <a:schemeClr val="lt1"/>
              </a:solidFill>
              <a:latin typeface="Courier New"/>
              <a:ea typeface="Courier New"/>
              <a:cs typeface="Courier New"/>
              <a:sym typeface="Courier New"/>
            </a:endParaRPr>
          </a:p>
          <a:p>
            <a:pPr indent="-298450" lvl="3" marL="18288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Hover and click state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Avenues for performance</a:t>
            </a:r>
            <a:endParaRPr/>
          </a:p>
        </p:txBody>
      </p:sp>
      <p:sp>
        <p:nvSpPr>
          <p:cNvPr id="256" name="Google Shape;256;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Rust + WebAssembly: Performance critical computation</a:t>
            </a:r>
            <a:endParaRPr/>
          </a:p>
          <a:p>
            <a:pPr indent="-311150" lvl="0" marL="457200" rtl="0" algn="l">
              <a:spcBef>
                <a:spcPts val="0"/>
              </a:spcBef>
              <a:spcAft>
                <a:spcPts val="0"/>
              </a:spcAft>
              <a:buSzPts val="1300"/>
              <a:buChar char="-"/>
            </a:pPr>
            <a:r>
              <a:rPr lang="en"/>
              <a:t>Workers: Keeping the main thread responsive</a:t>
            </a:r>
            <a:endParaRPr/>
          </a:p>
          <a:p>
            <a:pPr indent="-311150" lvl="0" marL="457200" rtl="0" algn="l">
              <a:spcBef>
                <a:spcPts val="0"/>
              </a:spcBef>
              <a:spcAft>
                <a:spcPts val="0"/>
              </a:spcAft>
              <a:buSzPts val="1300"/>
              <a:buChar char="-"/>
            </a:pPr>
            <a:r>
              <a:rPr lang="en"/>
              <a:t>Detecting + Managing Lag</a:t>
            </a:r>
            <a:endParaRPr/>
          </a:p>
          <a:p>
            <a:pPr indent="-298450" lvl="1" marL="914400" rtl="0" algn="l">
              <a:spcBef>
                <a:spcPts val="0"/>
              </a:spcBef>
              <a:spcAft>
                <a:spcPts val="0"/>
              </a:spcAft>
              <a:buSzPts val="1100"/>
              <a:buChar char="-"/>
            </a:pPr>
            <a:r>
              <a:rPr lang="en"/>
              <a:t>Monitoring frame rate + checking for Idle CPU Cycles.</a:t>
            </a:r>
            <a:endParaRPr/>
          </a:p>
          <a:p>
            <a:pPr indent="-298450" lvl="1" marL="914400" rtl="0" algn="l">
              <a:spcBef>
                <a:spcPts val="0"/>
              </a:spcBef>
              <a:spcAft>
                <a:spcPts val="0"/>
              </a:spcAft>
              <a:buSzPts val="1100"/>
              <a:buChar char="-"/>
            </a:pPr>
            <a:r>
              <a:rPr lang="en"/>
              <a:t>Tier assets - Use responsive image loading.</a:t>
            </a:r>
            <a:endParaRPr/>
          </a:p>
          <a:p>
            <a:pPr indent="-311150" lvl="0" marL="457200" rtl="0" algn="l">
              <a:spcBef>
                <a:spcPts val="0"/>
              </a:spcBef>
              <a:spcAft>
                <a:spcPts val="0"/>
              </a:spcAft>
              <a:buSzPts val="1300"/>
              <a:buChar char="-"/>
            </a:pPr>
            <a:r>
              <a:rPr lang="en"/>
              <a:t>Cache Management + Efficient Loading</a:t>
            </a:r>
            <a:endParaRPr/>
          </a:p>
          <a:p>
            <a:pPr indent="-298450" lvl="1" marL="914400" rtl="0" algn="l">
              <a:spcBef>
                <a:spcPts val="0"/>
              </a:spcBef>
              <a:spcAft>
                <a:spcPts val="0"/>
              </a:spcAft>
              <a:buSzPts val="1100"/>
              <a:buChar char="-"/>
            </a:pPr>
            <a:r>
              <a:rPr lang="en"/>
              <a:t>Service Worker: Offline Use + Cache priming</a:t>
            </a:r>
            <a:endParaRPr/>
          </a:p>
          <a:p>
            <a:pPr indent="-298450" lvl="1" marL="914400" rtl="0" algn="l">
              <a:spcBef>
                <a:spcPts val="0"/>
              </a:spcBef>
              <a:spcAft>
                <a:spcPts val="0"/>
              </a:spcAft>
              <a:buSzPts val="1100"/>
              <a:buChar char="-"/>
            </a:pPr>
            <a:r>
              <a:rPr lang="en"/>
              <a:t>Meta elements with preload/prefetch/preconnect: Parse time asset hints</a:t>
            </a:r>
            <a:endParaRPr/>
          </a:p>
          <a:p>
            <a:pPr indent="-298450" lvl="1" marL="914400" rtl="0" algn="l">
              <a:spcBef>
                <a:spcPts val="0"/>
              </a:spcBef>
              <a:spcAft>
                <a:spcPts val="0"/>
              </a:spcAft>
              <a:buSzPts val="1100"/>
              <a:buChar char="-"/>
            </a:pPr>
            <a:r>
              <a:rPr lang="en"/>
              <a:t>Lazy Loading ECMAScript Modules + Precompile WebAssembly Modules and share them across workers</a:t>
            </a:r>
            <a:endParaRPr/>
          </a:p>
          <a:p>
            <a:pPr indent="0" lvl="0" marL="0" rtl="0" algn="l">
              <a:spcBef>
                <a:spcPts val="1600"/>
              </a:spcBef>
              <a:spcAft>
                <a:spcPts val="1600"/>
              </a:spcAft>
              <a:buNone/>
            </a:pPr>
            <a:r>
              <a:t/>
            </a:r>
            <a:endParaRPr/>
          </a:p>
        </p:txBody>
      </p:sp>
      <p:pic>
        <p:nvPicPr>
          <p:cNvPr id="257" name="Google Shape;257;p30"/>
          <p:cNvPicPr preferRelativeResize="0"/>
          <p:nvPr/>
        </p:nvPicPr>
        <p:blipFill>
          <a:blip r:embed="rId3">
            <a:alphaModFix/>
          </a:blip>
          <a:stretch>
            <a:fillRect/>
          </a:stretch>
        </p:blipFill>
        <p:spPr>
          <a:xfrm>
            <a:off x="6282450" y="61375"/>
            <a:ext cx="2554274" cy="3009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1"/>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 Hosting Services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Goals</a:t>
            </a:r>
            <a:endParaRPr sz="1100"/>
          </a:p>
          <a:p>
            <a:pPr indent="-298450" lvl="1" marL="914400" rtl="0" algn="l">
              <a:spcBef>
                <a:spcPts val="0"/>
              </a:spcBef>
              <a:spcAft>
                <a:spcPts val="0"/>
              </a:spcAft>
              <a:buSzPts val="1100"/>
              <a:buChar char="○"/>
            </a:pPr>
            <a:r>
              <a:rPr lang="en" sz="1100"/>
              <a:t>Enable students with inexpensive hardware to learn through experiments that are usually:</a:t>
            </a:r>
            <a:endParaRPr sz="1100"/>
          </a:p>
          <a:p>
            <a:pPr indent="-298450" lvl="2" marL="1371600" rtl="0" algn="l">
              <a:spcBef>
                <a:spcPts val="0"/>
              </a:spcBef>
              <a:spcAft>
                <a:spcPts val="0"/>
              </a:spcAft>
              <a:buSzPts val="1100"/>
              <a:buChar char="■"/>
            </a:pPr>
            <a:r>
              <a:rPr lang="en"/>
              <a:t>Expensive: (ex. Vacuum Chamber equipment)</a:t>
            </a:r>
            <a:endParaRPr/>
          </a:p>
          <a:p>
            <a:pPr indent="-298450" lvl="2" marL="1371600" rtl="0" algn="l">
              <a:spcBef>
                <a:spcPts val="0"/>
              </a:spcBef>
              <a:spcAft>
                <a:spcPts val="0"/>
              </a:spcAft>
              <a:buSzPts val="1100"/>
              <a:buChar char="■"/>
            </a:pPr>
            <a:r>
              <a:rPr lang="en"/>
              <a:t>Otherwise impossible: (ex. Visiting another planet, visualizing velocity vectors, etc.)</a:t>
            </a:r>
            <a:endParaRPr/>
          </a:p>
          <a:p>
            <a:pPr indent="-298450" lvl="1" marL="914400" rtl="0" algn="l">
              <a:spcBef>
                <a:spcPts val="0"/>
              </a:spcBef>
              <a:spcAft>
                <a:spcPts val="0"/>
              </a:spcAft>
              <a:buSzPts val="1100"/>
              <a:buChar char="○"/>
            </a:pPr>
            <a:r>
              <a:rPr lang="en"/>
              <a:t>Demonstrate the WebXR API’s potential</a:t>
            </a:r>
            <a:endParaRPr/>
          </a:p>
          <a:p>
            <a:pPr indent="-298450" lvl="2" marL="1371600" rtl="0" algn="l">
              <a:spcBef>
                <a:spcPts val="0"/>
              </a:spcBef>
              <a:spcAft>
                <a:spcPts val="0"/>
              </a:spcAft>
              <a:buSzPts val="1100"/>
              <a:buChar char="■"/>
            </a:pPr>
            <a:r>
              <a:rPr lang="en"/>
              <a:t>By being open Source (Intended deployment at Intel’s 01.org)</a:t>
            </a:r>
            <a:endParaRPr/>
          </a:p>
          <a:p>
            <a:pPr indent="-311150" lvl="0" marL="457200" rtl="0" algn="l">
              <a:spcBef>
                <a:spcPts val="0"/>
              </a:spcBef>
              <a:spcAft>
                <a:spcPts val="0"/>
              </a:spcAft>
              <a:buSzPts val="1300"/>
              <a:buChar char="●"/>
            </a:pPr>
            <a:r>
              <a:rPr lang="en"/>
              <a:t>Design</a:t>
            </a:r>
            <a:endParaRPr/>
          </a:p>
          <a:p>
            <a:pPr indent="-298450" lvl="1" marL="914400" rtl="0" algn="l">
              <a:spcBef>
                <a:spcPts val="0"/>
              </a:spcBef>
              <a:spcAft>
                <a:spcPts val="0"/>
              </a:spcAft>
              <a:buSzPts val="1100"/>
              <a:buChar char="○"/>
            </a:pPr>
            <a:r>
              <a:rPr lang="en"/>
              <a:t>We want the experience to reflect what doing the actual experiment would be like.</a:t>
            </a:r>
            <a:endParaRPr/>
          </a:p>
          <a:p>
            <a:pPr indent="-298450" lvl="2" marL="1371600" rtl="0" algn="l">
              <a:spcBef>
                <a:spcPts val="0"/>
              </a:spcBef>
              <a:spcAft>
                <a:spcPts val="0"/>
              </a:spcAft>
              <a:buSzPts val="1100"/>
              <a:buChar char="■"/>
            </a:pPr>
            <a:r>
              <a:rPr lang="en"/>
              <a:t>In VR tools / Equipment, Experimental procedure in VR.</a:t>
            </a:r>
            <a:endParaRPr/>
          </a:p>
          <a:p>
            <a:pPr indent="-298450" lvl="1" marL="914400" rtl="0" algn="l">
              <a:spcBef>
                <a:spcPts val="0"/>
              </a:spcBef>
              <a:spcAft>
                <a:spcPts val="0"/>
              </a:spcAft>
              <a:buSzPts val="1100"/>
              <a:buChar char="○"/>
            </a:pPr>
            <a:r>
              <a:rPr lang="en"/>
              <a:t>Progressive Enhancement:</a:t>
            </a:r>
            <a:endParaRPr/>
          </a:p>
          <a:p>
            <a:pPr indent="-298450" lvl="2" marL="1371600" rtl="0" algn="l">
              <a:spcBef>
                <a:spcPts val="0"/>
              </a:spcBef>
              <a:spcAft>
                <a:spcPts val="0"/>
              </a:spcAft>
              <a:buSzPts val="1100"/>
              <a:buChar char="■"/>
            </a:pPr>
            <a:r>
              <a:rPr lang="en"/>
              <a:t>Swap capabilities (touch, pointing controllers, hand tracked controllers, etc.) in as they are available but keep baseline required functionality small.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Hosting</a:t>
            </a:r>
            <a:endParaRPr/>
          </a:p>
        </p:txBody>
      </p:sp>
      <p:sp>
        <p:nvSpPr>
          <p:cNvPr id="268" name="Google Shape;268;p32"/>
          <p:cNvSpPr txBox="1"/>
          <p:nvPr>
            <p:ph idx="1" type="body"/>
          </p:nvPr>
        </p:nvSpPr>
        <p:spPr>
          <a:xfrm>
            <a:off x="1297500" y="1567550"/>
            <a:ext cx="4239300" cy="2911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Options</a:t>
            </a:r>
            <a:endParaRPr/>
          </a:p>
          <a:p>
            <a:pPr indent="-298450" lvl="1" marL="914400" rtl="0" algn="l">
              <a:lnSpc>
                <a:spcPct val="150000"/>
              </a:lnSpc>
              <a:spcBef>
                <a:spcPts val="0"/>
              </a:spcBef>
              <a:spcAft>
                <a:spcPts val="0"/>
              </a:spcAft>
              <a:buSzPts val="1100"/>
              <a:buChar char="○"/>
            </a:pPr>
            <a:r>
              <a:rPr lang="en"/>
              <a:t>Glitch</a:t>
            </a:r>
            <a:endParaRPr/>
          </a:p>
          <a:p>
            <a:pPr indent="-298450" lvl="1" marL="914400" rtl="0" algn="l">
              <a:lnSpc>
                <a:spcPct val="150000"/>
              </a:lnSpc>
              <a:spcBef>
                <a:spcPts val="0"/>
              </a:spcBef>
              <a:spcAft>
                <a:spcPts val="0"/>
              </a:spcAft>
              <a:buSzPts val="1100"/>
              <a:buChar char="○"/>
            </a:pPr>
            <a:r>
              <a:rPr lang="en"/>
              <a:t>GitHub Pages</a:t>
            </a:r>
            <a:endParaRPr/>
          </a:p>
          <a:p>
            <a:pPr indent="-298450" lvl="1" marL="914400" rtl="0" algn="l">
              <a:lnSpc>
                <a:spcPct val="150000"/>
              </a:lnSpc>
              <a:spcBef>
                <a:spcPts val="0"/>
              </a:spcBef>
              <a:spcAft>
                <a:spcPts val="0"/>
              </a:spcAft>
              <a:buSzPts val="1100"/>
              <a:buChar char="○"/>
            </a:pPr>
            <a:r>
              <a:rPr lang="en"/>
              <a:t>Surge</a:t>
            </a:r>
            <a:endParaRPr/>
          </a:p>
          <a:p>
            <a:pPr indent="-311150" lvl="0" marL="457200" rtl="0" algn="l">
              <a:lnSpc>
                <a:spcPct val="150000"/>
              </a:lnSpc>
              <a:spcBef>
                <a:spcPts val="0"/>
              </a:spcBef>
              <a:spcAft>
                <a:spcPts val="0"/>
              </a:spcAft>
              <a:buSzPts val="1300"/>
              <a:buChar char="●"/>
            </a:pPr>
            <a:r>
              <a:rPr lang="en"/>
              <a:t>Our </a:t>
            </a:r>
            <a:r>
              <a:rPr lang="en"/>
              <a:t>Choice</a:t>
            </a:r>
            <a:r>
              <a:rPr lang="en"/>
              <a:t> GitHub pages </a:t>
            </a:r>
            <a:endParaRPr/>
          </a:p>
          <a:p>
            <a:pPr indent="-298450" lvl="1" marL="914400" rtl="0" algn="l">
              <a:lnSpc>
                <a:spcPct val="150000"/>
              </a:lnSpc>
              <a:spcBef>
                <a:spcPts val="0"/>
              </a:spcBef>
              <a:spcAft>
                <a:spcPts val="0"/>
              </a:spcAft>
              <a:buSzPts val="1100"/>
              <a:buChar char="○"/>
            </a:pPr>
            <a:r>
              <a:rPr lang="en"/>
              <a:t>Static </a:t>
            </a:r>
            <a:r>
              <a:rPr lang="en"/>
              <a:t>site</a:t>
            </a:r>
            <a:r>
              <a:rPr lang="en"/>
              <a:t> hosting service directly from a GitHub repository.</a:t>
            </a:r>
            <a:endParaRPr/>
          </a:p>
          <a:p>
            <a:pPr indent="-298450" lvl="1" marL="914400" rtl="0" algn="l">
              <a:lnSpc>
                <a:spcPct val="150000"/>
              </a:lnSpc>
              <a:spcBef>
                <a:spcPts val="0"/>
              </a:spcBef>
              <a:spcAft>
                <a:spcPts val="0"/>
              </a:spcAft>
              <a:buSzPts val="1100"/>
              <a:buChar char="○"/>
            </a:pPr>
            <a:r>
              <a:rPr lang="en"/>
              <a:t>Deliver the user exactly what is stored.</a:t>
            </a:r>
            <a:endParaRPr/>
          </a:p>
          <a:p>
            <a:pPr indent="-298450" lvl="1" marL="914400" rtl="0" algn="l">
              <a:lnSpc>
                <a:spcPct val="150000"/>
              </a:lnSpc>
              <a:spcBef>
                <a:spcPts val="0"/>
              </a:spcBef>
              <a:spcAft>
                <a:spcPts val="0"/>
              </a:spcAft>
              <a:buSzPts val="1100"/>
              <a:buChar char="○"/>
            </a:pPr>
            <a:r>
              <a:rPr lang="en"/>
              <a:t>Repository name plus github.io format.</a:t>
            </a:r>
            <a:endParaRPr/>
          </a:p>
          <a:p>
            <a:pPr indent="-298450" lvl="1" marL="914400" rtl="0" algn="l">
              <a:lnSpc>
                <a:spcPct val="150000"/>
              </a:lnSpc>
              <a:spcBef>
                <a:spcPts val="0"/>
              </a:spcBef>
              <a:spcAft>
                <a:spcPts val="0"/>
              </a:spcAft>
              <a:buSzPts val="1100"/>
              <a:buChar char="○"/>
            </a:pPr>
            <a:r>
              <a:rPr lang="en"/>
              <a:t>Personal URL that is tied to GitHub account.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69" name="Google Shape;269;p32"/>
          <p:cNvPicPr preferRelativeResize="0"/>
          <p:nvPr/>
        </p:nvPicPr>
        <p:blipFill>
          <a:blip r:embed="rId3">
            <a:alphaModFix/>
          </a:blip>
          <a:stretch>
            <a:fillRect/>
          </a:stretch>
        </p:blipFill>
        <p:spPr>
          <a:xfrm>
            <a:off x="4651463" y="704413"/>
            <a:ext cx="1940675" cy="1940675"/>
          </a:xfrm>
          <a:prstGeom prst="rect">
            <a:avLst/>
          </a:prstGeom>
          <a:noFill/>
          <a:ln>
            <a:noFill/>
          </a:ln>
        </p:spPr>
      </p:pic>
      <p:pic>
        <p:nvPicPr>
          <p:cNvPr id="270" name="Google Shape;270;p32"/>
          <p:cNvPicPr preferRelativeResize="0"/>
          <p:nvPr/>
        </p:nvPicPr>
        <p:blipFill>
          <a:blip r:embed="rId4">
            <a:alphaModFix/>
          </a:blip>
          <a:stretch>
            <a:fillRect/>
          </a:stretch>
        </p:blipFill>
        <p:spPr>
          <a:xfrm>
            <a:off x="6784975" y="704424"/>
            <a:ext cx="2254475" cy="1940675"/>
          </a:xfrm>
          <a:prstGeom prst="rect">
            <a:avLst/>
          </a:prstGeom>
          <a:noFill/>
          <a:ln>
            <a:noFill/>
          </a:ln>
        </p:spPr>
      </p:pic>
      <p:pic>
        <p:nvPicPr>
          <p:cNvPr id="271" name="Google Shape;271;p32"/>
          <p:cNvPicPr preferRelativeResize="0"/>
          <p:nvPr/>
        </p:nvPicPr>
        <p:blipFill>
          <a:blip r:embed="rId5">
            <a:alphaModFix/>
          </a:blip>
          <a:stretch>
            <a:fillRect/>
          </a:stretch>
        </p:blipFill>
        <p:spPr>
          <a:xfrm>
            <a:off x="5536800" y="2732558"/>
            <a:ext cx="2796049" cy="16402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Hosting Assets/Models</a:t>
            </a:r>
            <a:endParaRPr/>
          </a:p>
          <a:p>
            <a:pPr indent="0" lvl="0" marL="0" rtl="0" algn="l">
              <a:spcBef>
                <a:spcPts val="0"/>
              </a:spcBef>
              <a:spcAft>
                <a:spcPts val="0"/>
              </a:spcAft>
              <a:buNone/>
            </a:pPr>
            <a:r>
              <a:rPr lang="en"/>
              <a:t> </a:t>
            </a:r>
            <a:endParaRPr/>
          </a:p>
        </p:txBody>
      </p:sp>
      <p:sp>
        <p:nvSpPr>
          <p:cNvPr id="277" name="Google Shape;277;p33"/>
          <p:cNvSpPr txBox="1"/>
          <p:nvPr>
            <p:ph idx="1" type="body"/>
          </p:nvPr>
        </p:nvSpPr>
        <p:spPr>
          <a:xfrm>
            <a:off x="1297500" y="1567550"/>
            <a:ext cx="3786900" cy="2911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Option hosting assets by Content Delivery Network</a:t>
            </a:r>
            <a:endParaRPr/>
          </a:p>
          <a:p>
            <a:pPr indent="-298450" lvl="1" marL="914400" rtl="0" algn="l">
              <a:lnSpc>
                <a:spcPct val="150000"/>
              </a:lnSpc>
              <a:spcBef>
                <a:spcPts val="0"/>
              </a:spcBef>
              <a:spcAft>
                <a:spcPts val="0"/>
              </a:spcAft>
              <a:buSzPts val="1100"/>
              <a:buChar char="○"/>
            </a:pPr>
            <a:r>
              <a:rPr lang="en"/>
              <a:t>A-Frame Asset uploader</a:t>
            </a:r>
            <a:endParaRPr/>
          </a:p>
          <a:p>
            <a:pPr indent="-298450" lvl="1" marL="914400" rtl="0" algn="l">
              <a:lnSpc>
                <a:spcPct val="150000"/>
              </a:lnSpc>
              <a:spcBef>
                <a:spcPts val="0"/>
              </a:spcBef>
              <a:spcAft>
                <a:spcPts val="0"/>
              </a:spcAft>
              <a:buSzPts val="1100"/>
              <a:buChar char="○"/>
            </a:pPr>
            <a:r>
              <a:rPr lang="en"/>
              <a:t>Glitch Asset uploader</a:t>
            </a:r>
            <a:endParaRPr/>
          </a:p>
          <a:p>
            <a:pPr indent="-311150" lvl="0" marL="457200" rtl="0" algn="l">
              <a:lnSpc>
                <a:spcPct val="150000"/>
              </a:lnSpc>
              <a:spcBef>
                <a:spcPts val="0"/>
              </a:spcBef>
              <a:spcAft>
                <a:spcPts val="0"/>
              </a:spcAft>
              <a:buSzPts val="1300"/>
              <a:buChar char="●"/>
            </a:pPr>
            <a:r>
              <a:rPr lang="en"/>
              <a:t>Our choice Hosting Models</a:t>
            </a:r>
            <a:endParaRPr/>
          </a:p>
          <a:p>
            <a:pPr indent="-298450" lvl="1" marL="914400" rtl="0" algn="l">
              <a:lnSpc>
                <a:spcPct val="150000"/>
              </a:lnSpc>
              <a:spcBef>
                <a:spcPts val="0"/>
              </a:spcBef>
              <a:spcAft>
                <a:spcPts val="0"/>
              </a:spcAft>
              <a:buSzPts val="1100"/>
              <a:buChar char="○"/>
            </a:pPr>
            <a:r>
              <a:rPr lang="en"/>
              <a:t>GitHub </a:t>
            </a:r>
            <a:r>
              <a:rPr lang="en"/>
              <a:t>repository</a:t>
            </a:r>
            <a:endParaRPr/>
          </a:p>
          <a:p>
            <a:pPr indent="-298450" lvl="1" marL="914400" rtl="0" algn="l">
              <a:lnSpc>
                <a:spcPct val="150000"/>
              </a:lnSpc>
              <a:spcBef>
                <a:spcPts val="0"/>
              </a:spcBef>
              <a:spcAft>
                <a:spcPts val="0"/>
              </a:spcAft>
              <a:buSzPts val="1100"/>
              <a:buChar char="○"/>
            </a:pPr>
            <a:r>
              <a:rPr lang="en"/>
              <a:t>Upload our assets to GitHub repository</a:t>
            </a:r>
            <a:endParaRPr/>
          </a:p>
          <a:p>
            <a:pPr indent="-298450" lvl="1" marL="914400" rtl="0" algn="l">
              <a:lnSpc>
                <a:spcPct val="150000"/>
              </a:lnSpc>
              <a:spcBef>
                <a:spcPts val="0"/>
              </a:spcBef>
              <a:spcAft>
                <a:spcPts val="0"/>
              </a:spcAft>
              <a:buSzPts val="1100"/>
              <a:buChar char="○"/>
            </a:pPr>
            <a:r>
              <a:rPr lang="en"/>
              <a:t>Serve the model files</a:t>
            </a:r>
            <a:endParaRPr/>
          </a:p>
          <a:p>
            <a:pPr indent="0" lvl="0" marL="457200" marR="0" rtl="0" algn="l">
              <a:lnSpc>
                <a:spcPct val="150000"/>
              </a:lnSpc>
              <a:spcBef>
                <a:spcPts val="1600"/>
              </a:spcBef>
              <a:spcAft>
                <a:spcPts val="1600"/>
              </a:spcAft>
              <a:buNone/>
            </a:pPr>
            <a:r>
              <a:t/>
            </a:r>
            <a:endParaRPr/>
          </a:p>
        </p:txBody>
      </p:sp>
      <p:pic>
        <p:nvPicPr>
          <p:cNvPr id="278" name="Google Shape;278;p33"/>
          <p:cNvPicPr preferRelativeResize="0"/>
          <p:nvPr/>
        </p:nvPicPr>
        <p:blipFill>
          <a:blip r:embed="rId3">
            <a:alphaModFix/>
          </a:blip>
          <a:stretch>
            <a:fillRect/>
          </a:stretch>
        </p:blipFill>
        <p:spPr>
          <a:xfrm>
            <a:off x="5084400" y="1691375"/>
            <a:ext cx="3915150" cy="1987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Version Control System</a:t>
            </a:r>
            <a:endParaRPr/>
          </a:p>
        </p:txBody>
      </p:sp>
      <p:sp>
        <p:nvSpPr>
          <p:cNvPr id="284" name="Google Shape;284;p34"/>
          <p:cNvSpPr txBox="1"/>
          <p:nvPr>
            <p:ph idx="1" type="body"/>
          </p:nvPr>
        </p:nvSpPr>
        <p:spPr>
          <a:xfrm>
            <a:off x="1018475" y="1607975"/>
            <a:ext cx="4108200" cy="2911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GitHub </a:t>
            </a:r>
            <a:endParaRPr/>
          </a:p>
          <a:p>
            <a:pPr indent="-298450" lvl="1" marL="914400" rtl="0" algn="l">
              <a:lnSpc>
                <a:spcPct val="150000"/>
              </a:lnSpc>
              <a:spcBef>
                <a:spcPts val="0"/>
              </a:spcBef>
              <a:spcAft>
                <a:spcPts val="0"/>
              </a:spcAft>
              <a:buSzPts val="1100"/>
              <a:buChar char="○"/>
            </a:pPr>
            <a:r>
              <a:rPr lang="en"/>
              <a:t>Features</a:t>
            </a:r>
            <a:endParaRPr/>
          </a:p>
          <a:p>
            <a:pPr indent="-298450" lvl="2" marL="1371600" rtl="0" algn="l">
              <a:lnSpc>
                <a:spcPct val="150000"/>
              </a:lnSpc>
              <a:spcBef>
                <a:spcPts val="0"/>
              </a:spcBef>
              <a:spcAft>
                <a:spcPts val="0"/>
              </a:spcAft>
              <a:buSzPts val="1100"/>
              <a:buChar char="■"/>
            </a:pPr>
            <a:r>
              <a:rPr lang="en"/>
              <a:t>Code review and documentation.</a:t>
            </a:r>
            <a:endParaRPr/>
          </a:p>
          <a:p>
            <a:pPr indent="-298450" lvl="2" marL="1371600" rtl="0" algn="l">
              <a:lnSpc>
                <a:spcPct val="150000"/>
              </a:lnSpc>
              <a:spcBef>
                <a:spcPts val="0"/>
              </a:spcBef>
              <a:spcAft>
                <a:spcPts val="0"/>
              </a:spcAft>
              <a:buSzPts val="1100"/>
              <a:buChar char="■"/>
            </a:pPr>
            <a:r>
              <a:rPr lang="en"/>
              <a:t>Project management </a:t>
            </a:r>
            <a:endParaRPr/>
          </a:p>
          <a:p>
            <a:pPr indent="-298450" lvl="2" marL="1371600" rtl="0" algn="l">
              <a:lnSpc>
                <a:spcPct val="150000"/>
              </a:lnSpc>
              <a:spcBef>
                <a:spcPts val="0"/>
              </a:spcBef>
              <a:spcAft>
                <a:spcPts val="0"/>
              </a:spcAft>
              <a:buSzPts val="1100"/>
              <a:buChar char="■"/>
            </a:pPr>
            <a:r>
              <a:rPr lang="en"/>
              <a:t>Code hosting. </a:t>
            </a:r>
            <a:endParaRPr/>
          </a:p>
          <a:p>
            <a:pPr indent="-298450" lvl="2" marL="1371600" rtl="0" algn="l">
              <a:lnSpc>
                <a:spcPct val="150000"/>
              </a:lnSpc>
              <a:spcBef>
                <a:spcPts val="0"/>
              </a:spcBef>
              <a:spcAft>
                <a:spcPts val="0"/>
              </a:spcAft>
              <a:buSzPts val="1100"/>
              <a:buChar char="■"/>
            </a:pPr>
            <a:r>
              <a:rPr lang="en"/>
              <a:t>Integrations with CircleCI. </a:t>
            </a:r>
            <a:endParaRPr/>
          </a:p>
          <a:p>
            <a:pPr indent="-298450" lvl="2" marL="1371600" rtl="0" algn="l">
              <a:lnSpc>
                <a:spcPct val="150000"/>
              </a:lnSpc>
              <a:spcBef>
                <a:spcPts val="0"/>
              </a:spcBef>
              <a:spcAft>
                <a:spcPts val="0"/>
              </a:spcAft>
              <a:buSzPts val="1100"/>
              <a:buChar char="■"/>
            </a:pPr>
            <a:r>
              <a:rPr lang="en"/>
              <a:t>3D render files that can be preview using STL file viewer.</a:t>
            </a:r>
            <a:endParaRPr/>
          </a:p>
        </p:txBody>
      </p:sp>
      <p:pic>
        <p:nvPicPr>
          <p:cNvPr id="285" name="Google Shape;285;p34"/>
          <p:cNvPicPr preferRelativeResize="0"/>
          <p:nvPr/>
        </p:nvPicPr>
        <p:blipFill>
          <a:blip r:embed="rId3">
            <a:alphaModFix/>
          </a:blip>
          <a:stretch>
            <a:fillRect/>
          </a:stretch>
        </p:blipFill>
        <p:spPr>
          <a:xfrm>
            <a:off x="5537850" y="1607963"/>
            <a:ext cx="3241275" cy="2156925"/>
          </a:xfrm>
          <a:prstGeom prst="rect">
            <a:avLst/>
          </a:prstGeom>
          <a:noFill/>
          <a:ln>
            <a:noFill/>
          </a:ln>
        </p:spPr>
      </p:pic>
      <p:sp>
        <p:nvSpPr>
          <p:cNvPr id="286" name="Google Shape;286;p34"/>
          <p:cNvSpPr txBox="1"/>
          <p:nvPr/>
        </p:nvSpPr>
        <p:spPr>
          <a:xfrm>
            <a:off x="5537850" y="3809150"/>
            <a:ext cx="33636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434343"/>
                </a:solidFill>
              </a:rPr>
              <a:t>https://media.xconomy.com/wordpress/wp-content/images/2016/06/06161811/github-logo.jpg</a:t>
            </a:r>
            <a:endParaRPr sz="600">
              <a:solidFill>
                <a:srgbClr val="434343"/>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Setup</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Language</a:t>
            </a:r>
            <a:endParaRPr/>
          </a:p>
        </p:txBody>
      </p:sp>
      <p:sp>
        <p:nvSpPr>
          <p:cNvPr id="297" name="Google Shape;297;p3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Options:</a:t>
            </a:r>
            <a:endParaRPr/>
          </a:p>
          <a:p>
            <a:pPr indent="-298450" lvl="1" marL="914400" rtl="0" algn="l">
              <a:spcBef>
                <a:spcPts val="0"/>
              </a:spcBef>
              <a:spcAft>
                <a:spcPts val="0"/>
              </a:spcAft>
              <a:buSzPts val="1100"/>
              <a:buChar char="-"/>
            </a:pPr>
            <a:r>
              <a:rPr lang="en"/>
              <a:t>Plain ES2018 JavaScript</a:t>
            </a:r>
            <a:endParaRPr/>
          </a:p>
          <a:p>
            <a:pPr indent="-298450" lvl="1" marL="914400" rtl="0" algn="l">
              <a:spcBef>
                <a:spcPts val="0"/>
              </a:spcBef>
              <a:spcAft>
                <a:spcPts val="0"/>
              </a:spcAft>
              <a:buSzPts val="1100"/>
              <a:buChar char="-"/>
            </a:pPr>
            <a:r>
              <a:rPr lang="en"/>
              <a:t>TypeScript</a:t>
            </a:r>
            <a:endParaRPr/>
          </a:p>
          <a:p>
            <a:pPr indent="-298450" lvl="1" marL="914400" rtl="0" algn="l">
              <a:spcBef>
                <a:spcPts val="0"/>
              </a:spcBef>
              <a:spcAft>
                <a:spcPts val="0"/>
              </a:spcAft>
              <a:buSzPts val="1100"/>
              <a:buChar char="-"/>
            </a:pPr>
            <a:r>
              <a:rPr lang="en"/>
              <a:t>Flow</a:t>
            </a:r>
            <a:endParaRPr/>
          </a:p>
          <a:p>
            <a:pPr indent="-311150" lvl="0" marL="457200" rtl="0" algn="l">
              <a:spcBef>
                <a:spcPts val="0"/>
              </a:spcBef>
              <a:spcAft>
                <a:spcPts val="0"/>
              </a:spcAft>
              <a:buSzPts val="1300"/>
              <a:buChar char="-"/>
            </a:pPr>
            <a:r>
              <a:rPr lang="en"/>
              <a:t>Our choice: TypeScript</a:t>
            </a:r>
            <a:endParaRPr/>
          </a:p>
          <a:p>
            <a:pPr indent="-298450" lvl="1" marL="914400" rtl="0" algn="l">
              <a:spcBef>
                <a:spcPts val="0"/>
              </a:spcBef>
              <a:spcAft>
                <a:spcPts val="0"/>
              </a:spcAft>
              <a:buSzPts val="1100"/>
              <a:buChar char="-"/>
            </a:pPr>
            <a:r>
              <a:rPr lang="en"/>
              <a:t>Compile-time type checking </a:t>
            </a:r>
            <a:r>
              <a:rPr lang="en"/>
              <a:t>helps prevent errors</a:t>
            </a:r>
            <a:endParaRPr/>
          </a:p>
          <a:p>
            <a:pPr indent="-298450" lvl="1" marL="914400" rtl="0" algn="l">
              <a:spcBef>
                <a:spcPts val="0"/>
              </a:spcBef>
              <a:spcAft>
                <a:spcPts val="0"/>
              </a:spcAft>
              <a:buSzPts val="1100"/>
              <a:buChar char="-"/>
            </a:pPr>
            <a:r>
              <a:rPr lang="en"/>
              <a:t>Refactoring and intellisense</a:t>
            </a:r>
            <a:endParaRPr/>
          </a:p>
          <a:p>
            <a:pPr indent="-298450" lvl="1" marL="914400" rtl="0" algn="l">
              <a:spcBef>
                <a:spcPts val="0"/>
              </a:spcBef>
              <a:spcAft>
                <a:spcPts val="0"/>
              </a:spcAft>
              <a:buSzPts val="1100"/>
              <a:buChar char="-"/>
            </a:pPr>
            <a:r>
              <a:rPr lang="en"/>
              <a:t>Simple syntax</a:t>
            </a:r>
            <a:endParaRPr/>
          </a:p>
          <a:p>
            <a:pPr indent="-298450" lvl="1" marL="914400" rtl="0" algn="l">
              <a:spcBef>
                <a:spcPts val="0"/>
              </a:spcBef>
              <a:spcAft>
                <a:spcPts val="0"/>
              </a:spcAft>
              <a:buSzPts val="1100"/>
              <a:buChar char="-"/>
            </a:pPr>
            <a:r>
              <a:rPr lang="en"/>
              <a:t>Widespread support</a:t>
            </a:r>
            <a:endParaRPr/>
          </a:p>
        </p:txBody>
      </p:sp>
      <p:pic>
        <p:nvPicPr>
          <p:cNvPr id="298" name="Google Shape;298;p36"/>
          <p:cNvPicPr preferRelativeResize="0"/>
          <p:nvPr/>
        </p:nvPicPr>
        <p:blipFill>
          <a:blip r:embed="rId3">
            <a:alphaModFix/>
          </a:blip>
          <a:stretch>
            <a:fillRect/>
          </a:stretch>
        </p:blipFill>
        <p:spPr>
          <a:xfrm>
            <a:off x="5183646" y="306571"/>
            <a:ext cx="1482300" cy="1482300"/>
          </a:xfrm>
          <a:prstGeom prst="rect">
            <a:avLst/>
          </a:prstGeom>
          <a:noFill/>
          <a:ln>
            <a:noFill/>
          </a:ln>
        </p:spPr>
      </p:pic>
      <p:pic>
        <p:nvPicPr>
          <p:cNvPr id="299" name="Google Shape;299;p36"/>
          <p:cNvPicPr preferRelativeResize="0"/>
          <p:nvPr/>
        </p:nvPicPr>
        <p:blipFill>
          <a:blip r:embed="rId4">
            <a:alphaModFix/>
          </a:blip>
          <a:stretch>
            <a:fillRect/>
          </a:stretch>
        </p:blipFill>
        <p:spPr>
          <a:xfrm>
            <a:off x="6898625" y="1307850"/>
            <a:ext cx="1763674" cy="1763674"/>
          </a:xfrm>
          <a:prstGeom prst="rect">
            <a:avLst/>
          </a:prstGeom>
          <a:noFill/>
          <a:ln>
            <a:noFill/>
          </a:ln>
        </p:spPr>
      </p:pic>
      <p:pic>
        <p:nvPicPr>
          <p:cNvPr id="300" name="Google Shape;300;p36"/>
          <p:cNvPicPr preferRelativeResize="0"/>
          <p:nvPr/>
        </p:nvPicPr>
        <p:blipFill>
          <a:blip r:embed="rId5">
            <a:alphaModFix/>
          </a:blip>
          <a:stretch>
            <a:fillRect/>
          </a:stretch>
        </p:blipFill>
        <p:spPr>
          <a:xfrm>
            <a:off x="3963292" y="3307425"/>
            <a:ext cx="3511804" cy="1482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Asset Bundler</a:t>
            </a:r>
            <a:endParaRPr/>
          </a:p>
        </p:txBody>
      </p:sp>
      <p:sp>
        <p:nvSpPr>
          <p:cNvPr id="306" name="Google Shape;306;p3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Options</a:t>
            </a:r>
            <a:endParaRPr/>
          </a:p>
          <a:p>
            <a:pPr indent="-298450" lvl="1" marL="914400" rtl="0" algn="l">
              <a:spcBef>
                <a:spcPts val="0"/>
              </a:spcBef>
              <a:spcAft>
                <a:spcPts val="0"/>
              </a:spcAft>
              <a:buSzPts val="1100"/>
              <a:buChar char="-"/>
            </a:pPr>
            <a:r>
              <a:rPr lang="en"/>
              <a:t>Webpack</a:t>
            </a:r>
            <a:endParaRPr/>
          </a:p>
          <a:p>
            <a:pPr indent="-298450" lvl="1" marL="914400" rtl="0" algn="l">
              <a:spcBef>
                <a:spcPts val="0"/>
              </a:spcBef>
              <a:spcAft>
                <a:spcPts val="0"/>
              </a:spcAft>
              <a:buSzPts val="1100"/>
              <a:buChar char="-"/>
            </a:pPr>
            <a:r>
              <a:rPr lang="en"/>
              <a:t>Parcel</a:t>
            </a:r>
            <a:endParaRPr/>
          </a:p>
          <a:p>
            <a:pPr indent="-298450" lvl="1" marL="914400" rtl="0" algn="l">
              <a:spcBef>
                <a:spcPts val="0"/>
              </a:spcBef>
              <a:spcAft>
                <a:spcPts val="0"/>
              </a:spcAft>
              <a:buSzPts val="1100"/>
              <a:buChar char="-"/>
            </a:pPr>
            <a:r>
              <a:rPr lang="en"/>
              <a:t>Rollup</a:t>
            </a:r>
            <a:endParaRPr/>
          </a:p>
          <a:p>
            <a:pPr indent="-311150" lvl="0" marL="457200" rtl="0" algn="l">
              <a:spcBef>
                <a:spcPts val="0"/>
              </a:spcBef>
              <a:spcAft>
                <a:spcPts val="0"/>
              </a:spcAft>
              <a:buSzPts val="1300"/>
              <a:buChar char="-"/>
            </a:pPr>
            <a:r>
              <a:rPr lang="en"/>
              <a:t>Our choice: Parcel</a:t>
            </a:r>
            <a:endParaRPr/>
          </a:p>
          <a:p>
            <a:pPr indent="-298450" lvl="1" marL="914400" rtl="0" algn="l">
              <a:spcBef>
                <a:spcPts val="0"/>
              </a:spcBef>
              <a:spcAft>
                <a:spcPts val="0"/>
              </a:spcAft>
              <a:buSzPts val="1100"/>
              <a:buChar char="-"/>
            </a:pPr>
            <a:r>
              <a:rPr lang="en"/>
              <a:t>No configuration</a:t>
            </a:r>
            <a:endParaRPr/>
          </a:p>
          <a:p>
            <a:pPr indent="-298450" lvl="1" marL="914400" rtl="0" algn="l">
              <a:spcBef>
                <a:spcPts val="0"/>
              </a:spcBef>
              <a:spcAft>
                <a:spcPts val="0"/>
              </a:spcAft>
              <a:buSzPts val="1100"/>
              <a:buChar char="-"/>
            </a:pPr>
            <a:r>
              <a:rPr lang="en"/>
              <a:t>Support for TypeScript, Rust</a:t>
            </a:r>
            <a:endParaRPr/>
          </a:p>
          <a:p>
            <a:pPr indent="-298450" lvl="1" marL="914400" rtl="0" algn="l">
              <a:spcBef>
                <a:spcPts val="0"/>
              </a:spcBef>
              <a:spcAft>
                <a:spcPts val="0"/>
              </a:spcAft>
              <a:buSzPts val="1100"/>
              <a:buChar char="-"/>
            </a:pPr>
            <a:r>
              <a:rPr lang="en"/>
              <a:t>Development server and code splitting</a:t>
            </a:r>
            <a:endParaRPr/>
          </a:p>
        </p:txBody>
      </p:sp>
      <p:pic>
        <p:nvPicPr>
          <p:cNvPr descr="Parcel" id="307" name="Google Shape;307;p37"/>
          <p:cNvPicPr preferRelativeResize="0"/>
          <p:nvPr/>
        </p:nvPicPr>
        <p:blipFill>
          <a:blip r:embed="rId3">
            <a:alphaModFix/>
          </a:blip>
          <a:stretch>
            <a:fillRect/>
          </a:stretch>
        </p:blipFill>
        <p:spPr>
          <a:xfrm>
            <a:off x="4242225" y="549000"/>
            <a:ext cx="4094174" cy="1172813"/>
          </a:xfrm>
          <a:prstGeom prst="rect">
            <a:avLst/>
          </a:prstGeom>
          <a:noFill/>
          <a:ln>
            <a:noFill/>
          </a:ln>
        </p:spPr>
      </p:pic>
      <p:pic>
        <p:nvPicPr>
          <p:cNvPr id="308" name="Google Shape;308;p37"/>
          <p:cNvPicPr preferRelativeResize="0"/>
          <p:nvPr/>
        </p:nvPicPr>
        <p:blipFill>
          <a:blip r:embed="rId4">
            <a:alphaModFix/>
          </a:blip>
          <a:stretch>
            <a:fillRect/>
          </a:stretch>
        </p:blipFill>
        <p:spPr>
          <a:xfrm>
            <a:off x="6907650" y="1721825"/>
            <a:ext cx="1428750" cy="1428750"/>
          </a:xfrm>
          <a:prstGeom prst="rect">
            <a:avLst/>
          </a:prstGeom>
          <a:noFill/>
          <a:ln>
            <a:noFill/>
          </a:ln>
        </p:spPr>
      </p:pic>
      <p:pic>
        <p:nvPicPr>
          <p:cNvPr id="309" name="Google Shape;309;p37"/>
          <p:cNvPicPr preferRelativeResize="0"/>
          <p:nvPr/>
        </p:nvPicPr>
        <p:blipFill>
          <a:blip r:embed="rId5">
            <a:alphaModFix/>
          </a:blip>
          <a:stretch>
            <a:fillRect/>
          </a:stretch>
        </p:blipFill>
        <p:spPr>
          <a:xfrm>
            <a:off x="5047223" y="3150573"/>
            <a:ext cx="1718275" cy="1718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Continuous Integration</a:t>
            </a:r>
            <a:endParaRPr/>
          </a:p>
        </p:txBody>
      </p:sp>
      <p:sp>
        <p:nvSpPr>
          <p:cNvPr id="315" name="Google Shape;315;p3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Options</a:t>
            </a:r>
            <a:endParaRPr/>
          </a:p>
          <a:p>
            <a:pPr indent="-298450" lvl="1" marL="914400" rtl="0" algn="l">
              <a:spcBef>
                <a:spcPts val="0"/>
              </a:spcBef>
              <a:spcAft>
                <a:spcPts val="0"/>
              </a:spcAft>
              <a:buSzPts val="1100"/>
              <a:buChar char="-"/>
            </a:pPr>
            <a:r>
              <a:rPr lang="en"/>
              <a:t>Circle CI</a:t>
            </a:r>
            <a:endParaRPr/>
          </a:p>
          <a:p>
            <a:pPr indent="-298450" lvl="1" marL="914400" rtl="0" algn="l">
              <a:spcBef>
                <a:spcPts val="0"/>
              </a:spcBef>
              <a:spcAft>
                <a:spcPts val="0"/>
              </a:spcAft>
              <a:buSzPts val="1100"/>
              <a:buChar char="-"/>
            </a:pPr>
            <a:r>
              <a:rPr lang="en"/>
              <a:t>Travis CI</a:t>
            </a:r>
            <a:endParaRPr/>
          </a:p>
          <a:p>
            <a:pPr indent="-298450" lvl="1" marL="914400" rtl="0" algn="l">
              <a:spcBef>
                <a:spcPts val="0"/>
              </a:spcBef>
              <a:spcAft>
                <a:spcPts val="0"/>
              </a:spcAft>
              <a:buSzPts val="1100"/>
              <a:buChar char="-"/>
            </a:pPr>
            <a:r>
              <a:rPr lang="en"/>
              <a:t>Jenkins</a:t>
            </a:r>
            <a:endParaRPr/>
          </a:p>
          <a:p>
            <a:pPr indent="-311150" lvl="0" marL="457200" rtl="0" algn="l">
              <a:spcBef>
                <a:spcPts val="0"/>
              </a:spcBef>
              <a:spcAft>
                <a:spcPts val="0"/>
              </a:spcAft>
              <a:buSzPts val="1300"/>
              <a:buChar char="-"/>
            </a:pPr>
            <a:r>
              <a:rPr lang="en"/>
              <a:t>Our choice: Circle CI</a:t>
            </a:r>
            <a:endParaRPr/>
          </a:p>
          <a:p>
            <a:pPr indent="-298450" lvl="1" marL="914400" rtl="0" algn="l">
              <a:spcBef>
                <a:spcPts val="0"/>
              </a:spcBef>
              <a:spcAft>
                <a:spcPts val="0"/>
              </a:spcAft>
              <a:buSzPts val="1100"/>
              <a:buChar char="-"/>
            </a:pPr>
            <a:r>
              <a:rPr lang="en"/>
              <a:t>Simple YAML configuration</a:t>
            </a:r>
            <a:endParaRPr/>
          </a:p>
          <a:p>
            <a:pPr indent="-298450" lvl="1" marL="914400" rtl="0" algn="l">
              <a:spcBef>
                <a:spcPts val="0"/>
              </a:spcBef>
              <a:spcAft>
                <a:spcPts val="0"/>
              </a:spcAft>
              <a:buSzPts val="1100"/>
              <a:buChar char="-"/>
            </a:pPr>
            <a:r>
              <a:rPr lang="en"/>
              <a:t>Free for open source projects</a:t>
            </a:r>
            <a:endParaRPr/>
          </a:p>
          <a:p>
            <a:pPr indent="-298450" lvl="1" marL="914400" rtl="0" algn="l">
              <a:spcBef>
                <a:spcPts val="0"/>
              </a:spcBef>
              <a:spcAft>
                <a:spcPts val="0"/>
              </a:spcAft>
              <a:buSzPts val="1100"/>
              <a:buChar char="-"/>
            </a:pPr>
            <a:r>
              <a:rPr lang="en"/>
              <a:t>Simple to hook into GitHub</a:t>
            </a:r>
            <a:endParaRPr/>
          </a:p>
          <a:p>
            <a:pPr indent="-298450" lvl="1" marL="914400" rtl="0" algn="l">
              <a:spcBef>
                <a:spcPts val="0"/>
              </a:spcBef>
              <a:spcAft>
                <a:spcPts val="0"/>
              </a:spcAft>
              <a:buSzPts val="1100"/>
              <a:buChar char="-"/>
            </a:pPr>
            <a:r>
              <a:rPr lang="en"/>
              <a:t>Fast queue and build times</a:t>
            </a:r>
            <a:endParaRPr/>
          </a:p>
        </p:txBody>
      </p:sp>
      <p:pic>
        <p:nvPicPr>
          <p:cNvPr id="316" name="Google Shape;316;p38"/>
          <p:cNvPicPr preferRelativeResize="0"/>
          <p:nvPr/>
        </p:nvPicPr>
        <p:blipFill>
          <a:blip r:embed="rId3">
            <a:alphaModFix/>
          </a:blip>
          <a:stretch>
            <a:fillRect/>
          </a:stretch>
        </p:blipFill>
        <p:spPr>
          <a:xfrm>
            <a:off x="6496050" y="2800375"/>
            <a:ext cx="1842400" cy="1842400"/>
          </a:xfrm>
          <a:prstGeom prst="rect">
            <a:avLst/>
          </a:prstGeom>
          <a:noFill/>
          <a:ln>
            <a:noFill/>
          </a:ln>
        </p:spPr>
      </p:pic>
      <p:pic>
        <p:nvPicPr>
          <p:cNvPr id="317" name="Google Shape;317;p38"/>
          <p:cNvPicPr preferRelativeResize="0"/>
          <p:nvPr/>
        </p:nvPicPr>
        <p:blipFill>
          <a:blip r:embed="rId4">
            <a:alphaModFix/>
          </a:blip>
          <a:stretch>
            <a:fillRect/>
          </a:stretch>
        </p:blipFill>
        <p:spPr>
          <a:xfrm>
            <a:off x="2216600" y="3622213"/>
            <a:ext cx="3829050" cy="1190625"/>
          </a:xfrm>
          <a:prstGeom prst="rect">
            <a:avLst/>
          </a:prstGeom>
          <a:noFill/>
          <a:ln>
            <a:noFill/>
          </a:ln>
        </p:spPr>
      </p:pic>
      <p:pic>
        <p:nvPicPr>
          <p:cNvPr id="318" name="Google Shape;318;p38"/>
          <p:cNvPicPr preferRelativeResize="0"/>
          <p:nvPr/>
        </p:nvPicPr>
        <p:blipFill>
          <a:blip r:embed="rId5">
            <a:alphaModFix/>
          </a:blip>
          <a:stretch>
            <a:fillRect/>
          </a:stretch>
        </p:blipFill>
        <p:spPr>
          <a:xfrm>
            <a:off x="6045650" y="591238"/>
            <a:ext cx="2743200" cy="1666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546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WebXR?</a:t>
            </a:r>
            <a:endParaRPr/>
          </a:p>
        </p:txBody>
      </p:sp>
      <p:sp>
        <p:nvSpPr>
          <p:cNvPr id="147" name="Google Shape;147;p15"/>
          <p:cNvSpPr txBox="1"/>
          <p:nvPr>
            <p:ph idx="1" type="body"/>
          </p:nvPr>
        </p:nvSpPr>
        <p:spPr>
          <a:xfrm>
            <a:off x="4394700" y="1567550"/>
            <a:ext cx="41703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Open source JavaScript API for interfacing with virtual/augmented reality devices</a:t>
            </a:r>
            <a:endParaRPr/>
          </a:p>
          <a:p>
            <a:pPr indent="-311150" lvl="0" marL="457200" rtl="0" algn="l">
              <a:spcBef>
                <a:spcPts val="0"/>
              </a:spcBef>
              <a:spcAft>
                <a:spcPts val="0"/>
              </a:spcAft>
              <a:buSzPts val="1300"/>
              <a:buChar char="●"/>
            </a:pPr>
            <a:r>
              <a:rPr lang="en"/>
              <a:t>Built on the previous WebVR API</a:t>
            </a:r>
            <a:endParaRPr/>
          </a:p>
          <a:p>
            <a:pPr indent="-298450" lvl="1" marL="914400" rtl="0" algn="l">
              <a:spcBef>
                <a:spcPts val="0"/>
              </a:spcBef>
              <a:spcAft>
                <a:spcPts val="0"/>
              </a:spcAft>
              <a:buSzPts val="1100"/>
              <a:buChar char="○"/>
            </a:pPr>
            <a:r>
              <a:rPr lang="en"/>
              <a:t>Massively popular</a:t>
            </a:r>
            <a:endParaRPr/>
          </a:p>
          <a:p>
            <a:pPr indent="-298450" lvl="1" marL="914400" rtl="0" algn="l">
              <a:spcBef>
                <a:spcPts val="0"/>
              </a:spcBef>
              <a:spcAft>
                <a:spcPts val="0"/>
              </a:spcAft>
              <a:buSzPts val="1100"/>
              <a:buChar char="○"/>
            </a:pPr>
            <a:r>
              <a:rPr lang="en"/>
              <a:t>No AR support</a:t>
            </a:r>
            <a:endParaRPr/>
          </a:p>
          <a:p>
            <a:pPr indent="-311150" lvl="0" marL="457200" rtl="0" algn="l">
              <a:spcBef>
                <a:spcPts val="0"/>
              </a:spcBef>
              <a:spcAft>
                <a:spcPts val="0"/>
              </a:spcAft>
              <a:buSzPts val="1300"/>
              <a:buChar char="●"/>
            </a:pPr>
            <a:r>
              <a:rPr lang="en"/>
              <a:t>Built by the Immersive Web Community group</a:t>
            </a:r>
            <a:endParaRPr/>
          </a:p>
          <a:p>
            <a:pPr indent="-298450" lvl="1" marL="914400" rtl="0" algn="l">
              <a:spcBef>
                <a:spcPts val="0"/>
              </a:spcBef>
              <a:spcAft>
                <a:spcPts val="0"/>
              </a:spcAft>
              <a:buSzPts val="1100"/>
              <a:buChar char="○"/>
            </a:pPr>
            <a:r>
              <a:rPr lang="en"/>
              <a:t>A coalition of various tech companies working together to deliver a working VR experience to the web</a:t>
            </a:r>
            <a:endParaRPr/>
          </a:p>
          <a:p>
            <a:pPr indent="-311150" lvl="0" marL="457200" rtl="0" algn="l">
              <a:spcBef>
                <a:spcPts val="0"/>
              </a:spcBef>
              <a:spcAft>
                <a:spcPts val="0"/>
              </a:spcAft>
              <a:buSzPts val="1300"/>
              <a:buChar char="●"/>
            </a:pPr>
            <a:r>
              <a:rPr lang="en"/>
              <a:t>Able to deliver VR/AR applications through desktop and mobile browsers</a:t>
            </a:r>
            <a:endParaRPr/>
          </a:p>
        </p:txBody>
      </p:sp>
      <p:pic>
        <p:nvPicPr>
          <p:cNvPr id="148" name="Google Shape;148;p15"/>
          <p:cNvPicPr preferRelativeResize="0"/>
          <p:nvPr/>
        </p:nvPicPr>
        <p:blipFill>
          <a:blip r:embed="rId3">
            <a:alphaModFix/>
          </a:blip>
          <a:stretch>
            <a:fillRect/>
          </a:stretch>
        </p:blipFill>
        <p:spPr>
          <a:xfrm>
            <a:off x="214200" y="1796150"/>
            <a:ext cx="4104300" cy="2052134"/>
          </a:xfrm>
          <a:prstGeom prst="rect">
            <a:avLst/>
          </a:prstGeom>
          <a:noFill/>
          <a:ln>
            <a:noFill/>
          </a:ln>
        </p:spPr>
      </p:pic>
      <p:sp>
        <p:nvSpPr>
          <p:cNvPr id="149" name="Google Shape;149;p15"/>
          <p:cNvSpPr txBox="1"/>
          <p:nvPr/>
        </p:nvSpPr>
        <p:spPr>
          <a:xfrm>
            <a:off x="214200" y="3848275"/>
            <a:ext cx="35505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accent3"/>
                </a:solidFill>
                <a:latin typeface="Lato"/>
                <a:ea typeface="Lato"/>
                <a:cs typeface="Lato"/>
                <a:sym typeface="Lato"/>
              </a:rPr>
              <a:t>https://cdn-images-1.medium.com/max/2000/1*RSFdu323kySX-0mVw-cAcg.png</a:t>
            </a:r>
            <a:endParaRPr sz="600">
              <a:solidFill>
                <a:schemeClr val="accent3"/>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 WebPhysicsVR</a:t>
            </a:r>
            <a:endParaRPr/>
          </a:p>
        </p:txBody>
      </p:sp>
      <p:sp>
        <p:nvSpPr>
          <p:cNvPr id="155" name="Google Shape;155;p16"/>
          <p:cNvSpPr txBox="1"/>
          <p:nvPr>
            <p:ph idx="1" type="body"/>
          </p:nvPr>
        </p:nvSpPr>
        <p:spPr>
          <a:xfrm>
            <a:off x="611700" y="1567550"/>
            <a:ext cx="48576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Physics Simulation</a:t>
            </a:r>
            <a:endParaRPr/>
          </a:p>
          <a:p>
            <a:pPr indent="-298450" lvl="1" marL="914400" rtl="0" algn="l">
              <a:spcBef>
                <a:spcPts val="0"/>
              </a:spcBef>
              <a:spcAft>
                <a:spcPts val="0"/>
              </a:spcAft>
              <a:buSzPts val="1100"/>
              <a:buChar char="○"/>
            </a:pPr>
            <a:r>
              <a:rPr lang="en"/>
              <a:t>Interactive VR</a:t>
            </a:r>
            <a:endParaRPr/>
          </a:p>
          <a:p>
            <a:pPr indent="-298450" lvl="1" marL="914400" rtl="0" algn="l">
              <a:spcBef>
                <a:spcPts val="0"/>
              </a:spcBef>
              <a:spcAft>
                <a:spcPts val="0"/>
              </a:spcAft>
              <a:buSzPts val="1100"/>
              <a:buChar char="○"/>
            </a:pPr>
            <a:r>
              <a:rPr lang="en"/>
              <a:t>Educational</a:t>
            </a:r>
            <a:endParaRPr/>
          </a:p>
          <a:p>
            <a:pPr indent="-298450" lvl="1" marL="914400" rtl="0" algn="l">
              <a:spcBef>
                <a:spcPts val="0"/>
              </a:spcBef>
              <a:spcAft>
                <a:spcPts val="0"/>
              </a:spcAft>
              <a:buSzPts val="1100"/>
              <a:buChar char="○"/>
            </a:pPr>
            <a:r>
              <a:rPr lang="en"/>
              <a:t>Pre-built experiment stations</a:t>
            </a:r>
            <a:endParaRPr/>
          </a:p>
          <a:p>
            <a:pPr indent="-311150" lvl="0" marL="457200" rtl="0" algn="l">
              <a:spcBef>
                <a:spcPts val="0"/>
              </a:spcBef>
              <a:spcAft>
                <a:spcPts val="0"/>
              </a:spcAft>
              <a:buSzPts val="1300"/>
              <a:buChar char="●"/>
            </a:pPr>
            <a:r>
              <a:rPr lang="en"/>
              <a:t>Accessibility</a:t>
            </a:r>
            <a:endParaRPr/>
          </a:p>
          <a:p>
            <a:pPr indent="-298450" lvl="1" marL="914400" rtl="0" algn="l">
              <a:spcBef>
                <a:spcPts val="0"/>
              </a:spcBef>
              <a:spcAft>
                <a:spcPts val="0"/>
              </a:spcAft>
              <a:buSzPts val="1100"/>
              <a:buChar char="○"/>
            </a:pPr>
            <a:r>
              <a:rPr lang="en"/>
              <a:t>Desktop</a:t>
            </a:r>
            <a:endParaRPr/>
          </a:p>
          <a:p>
            <a:pPr indent="-298450" lvl="1" marL="914400" rtl="0" algn="l">
              <a:spcBef>
                <a:spcPts val="0"/>
              </a:spcBef>
              <a:spcAft>
                <a:spcPts val="0"/>
              </a:spcAft>
              <a:buSzPts val="1100"/>
              <a:buChar char="○"/>
            </a:pPr>
            <a:r>
              <a:rPr lang="en"/>
              <a:t>Head Mounted Displays</a:t>
            </a:r>
            <a:endParaRPr/>
          </a:p>
          <a:p>
            <a:pPr indent="-298450" lvl="1" marL="914400" rtl="0" algn="l">
              <a:spcBef>
                <a:spcPts val="0"/>
              </a:spcBef>
              <a:spcAft>
                <a:spcPts val="0"/>
              </a:spcAft>
              <a:buSzPts val="1100"/>
              <a:buChar char="○"/>
            </a:pPr>
            <a:r>
              <a:rPr lang="en"/>
              <a:t>Mobile devices</a:t>
            </a:r>
            <a:endParaRPr/>
          </a:p>
          <a:p>
            <a:pPr indent="-311150" lvl="0" marL="457200" rtl="0" algn="l">
              <a:spcBef>
                <a:spcPts val="0"/>
              </a:spcBef>
              <a:spcAft>
                <a:spcPts val="0"/>
              </a:spcAft>
              <a:buSzPts val="1300"/>
              <a:buChar char="●"/>
            </a:pPr>
            <a:r>
              <a:rPr lang="en"/>
              <a:t>Showcase WebXR capabilities</a:t>
            </a:r>
            <a:endParaRPr/>
          </a:p>
        </p:txBody>
      </p:sp>
      <p:pic>
        <p:nvPicPr>
          <p:cNvPr id="156" name="Google Shape;156;p16"/>
          <p:cNvPicPr preferRelativeResize="0"/>
          <p:nvPr/>
        </p:nvPicPr>
        <p:blipFill>
          <a:blip r:embed="rId3">
            <a:alphaModFix/>
          </a:blip>
          <a:stretch>
            <a:fillRect/>
          </a:stretch>
        </p:blipFill>
        <p:spPr>
          <a:xfrm>
            <a:off x="4572000" y="1465865"/>
            <a:ext cx="3932074" cy="2211775"/>
          </a:xfrm>
          <a:prstGeom prst="rect">
            <a:avLst/>
          </a:prstGeom>
          <a:noFill/>
          <a:ln>
            <a:noFill/>
          </a:ln>
        </p:spPr>
      </p:pic>
      <p:sp>
        <p:nvSpPr>
          <p:cNvPr id="157" name="Google Shape;157;p16"/>
          <p:cNvSpPr txBox="1"/>
          <p:nvPr/>
        </p:nvSpPr>
        <p:spPr>
          <a:xfrm>
            <a:off x="0" y="4882500"/>
            <a:ext cx="3000000" cy="26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accent3"/>
                </a:solidFill>
                <a:latin typeface="Lato"/>
                <a:ea typeface="Lato"/>
                <a:cs typeface="Lato"/>
                <a:sym typeface="Lato"/>
              </a:rPr>
              <a:t>https://fortunedotcom.files.wordpress.com/2015/12/oculus-touch.jpg</a:t>
            </a:r>
            <a:endParaRPr sz="600">
              <a:solidFill>
                <a:schemeClr val="accent3"/>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we’ve done so far</a:t>
            </a:r>
            <a:endParaRPr/>
          </a:p>
        </p:txBody>
      </p:sp>
      <p:sp>
        <p:nvSpPr>
          <p:cNvPr id="163" name="Google Shape;163;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lt1"/>
              </a:buClr>
              <a:buSzPts val="1300"/>
              <a:buFont typeface="Lato"/>
              <a:buChar char="●"/>
            </a:pPr>
            <a:r>
              <a:rPr lang="en"/>
              <a:t>Key events</a:t>
            </a:r>
            <a:endParaRPr/>
          </a:p>
          <a:p>
            <a:pPr indent="-298450" lvl="1" marL="914400" marR="0" rtl="0" algn="l">
              <a:lnSpc>
                <a:spcPct val="115000"/>
              </a:lnSpc>
              <a:spcBef>
                <a:spcPts val="0"/>
              </a:spcBef>
              <a:spcAft>
                <a:spcPts val="0"/>
              </a:spcAft>
              <a:buSzPts val="1100"/>
              <a:buChar char="○"/>
            </a:pPr>
            <a:r>
              <a:rPr lang="en"/>
              <a:t>Week 3: Met with the client, Alexis Menard, at Intel Hillsboro and brainstormed project ideas</a:t>
            </a:r>
            <a:endParaRPr/>
          </a:p>
          <a:p>
            <a:pPr indent="-298450" lvl="1" marL="914400" marR="0" rtl="0" algn="l">
              <a:lnSpc>
                <a:spcPct val="115000"/>
              </a:lnSpc>
              <a:spcBef>
                <a:spcPts val="0"/>
              </a:spcBef>
              <a:spcAft>
                <a:spcPts val="0"/>
              </a:spcAft>
              <a:buSzPts val="1100"/>
              <a:buChar char="○"/>
            </a:pPr>
            <a:r>
              <a:rPr lang="en"/>
              <a:t>Week 4: Drafted the Problem Statement</a:t>
            </a:r>
            <a:endParaRPr/>
          </a:p>
          <a:p>
            <a:pPr indent="-298450" lvl="1" marL="914400" marR="0" rtl="0" algn="l">
              <a:lnSpc>
                <a:spcPct val="115000"/>
              </a:lnSpc>
              <a:spcBef>
                <a:spcPts val="0"/>
              </a:spcBef>
              <a:spcAft>
                <a:spcPts val="0"/>
              </a:spcAft>
              <a:buSzPts val="1100"/>
              <a:buChar char="○"/>
            </a:pPr>
            <a:r>
              <a:rPr lang="en"/>
              <a:t>Week 5: Selected a physics simulation as our project</a:t>
            </a:r>
            <a:endParaRPr/>
          </a:p>
          <a:p>
            <a:pPr indent="-298450" lvl="1" marL="914400" marR="0" rtl="0" algn="l">
              <a:lnSpc>
                <a:spcPct val="115000"/>
              </a:lnSpc>
              <a:spcBef>
                <a:spcPts val="0"/>
              </a:spcBef>
              <a:spcAft>
                <a:spcPts val="0"/>
              </a:spcAft>
              <a:buSzPts val="1100"/>
              <a:buChar char="○"/>
            </a:pPr>
            <a:r>
              <a:rPr lang="en"/>
              <a:t>Week 6: Drafted the Requirements Document</a:t>
            </a:r>
            <a:endParaRPr/>
          </a:p>
          <a:p>
            <a:pPr indent="-298450" lvl="1" marL="914400" marR="0" rtl="0" algn="l">
              <a:lnSpc>
                <a:spcPct val="115000"/>
              </a:lnSpc>
              <a:spcBef>
                <a:spcPts val="0"/>
              </a:spcBef>
              <a:spcAft>
                <a:spcPts val="0"/>
              </a:spcAft>
              <a:buSzPts val="1100"/>
              <a:buChar char="○"/>
            </a:pPr>
            <a:r>
              <a:rPr lang="en"/>
              <a:t>Week 7: Individually wrote  Tech Reviews</a:t>
            </a:r>
            <a:endParaRPr/>
          </a:p>
          <a:p>
            <a:pPr indent="-298450" lvl="1" marL="914400" marR="0" rtl="0" algn="l">
              <a:lnSpc>
                <a:spcPct val="115000"/>
              </a:lnSpc>
              <a:spcBef>
                <a:spcPts val="0"/>
              </a:spcBef>
              <a:spcAft>
                <a:spcPts val="0"/>
              </a:spcAft>
              <a:buSzPts val="1100"/>
              <a:buChar char="○"/>
            </a:pPr>
            <a:r>
              <a:rPr lang="en"/>
              <a:t>Week 8: Design Document brainstorm</a:t>
            </a:r>
            <a:endParaRPr/>
          </a:p>
          <a:p>
            <a:pPr indent="-298450" lvl="1" marL="914400" marR="0" rtl="0" algn="l">
              <a:lnSpc>
                <a:spcPct val="115000"/>
              </a:lnSpc>
              <a:spcBef>
                <a:spcPts val="0"/>
              </a:spcBef>
              <a:spcAft>
                <a:spcPts val="0"/>
              </a:spcAft>
              <a:buSzPts val="1100"/>
              <a:buChar char="○"/>
            </a:pPr>
            <a:r>
              <a:rPr lang="en"/>
              <a:t>Week 9: Met with Alexis in Corvallis to further go over expectations</a:t>
            </a:r>
            <a:endParaRPr/>
          </a:p>
          <a:p>
            <a:pPr indent="-298450" lvl="1" marL="914400" marR="0" rtl="0" algn="l">
              <a:lnSpc>
                <a:spcPct val="115000"/>
              </a:lnSpc>
              <a:spcBef>
                <a:spcPts val="0"/>
              </a:spcBef>
              <a:spcAft>
                <a:spcPts val="0"/>
              </a:spcAft>
              <a:buSzPts val="1100"/>
              <a:buChar char="○"/>
            </a:pPr>
            <a:r>
              <a:rPr lang="en"/>
              <a:t>Week 10: Drafted the Design Document</a:t>
            </a:r>
            <a:endParaRPr/>
          </a:p>
          <a:p>
            <a:pPr indent="-311150" lvl="0" marL="457200" marR="0" rtl="0" algn="l">
              <a:lnSpc>
                <a:spcPct val="115000"/>
              </a:lnSpc>
              <a:spcBef>
                <a:spcPts val="0"/>
              </a:spcBef>
              <a:spcAft>
                <a:spcPts val="0"/>
              </a:spcAft>
              <a:buSzPts val="1300"/>
              <a:buChar char="●"/>
            </a:pPr>
            <a:r>
              <a:rPr lang="en"/>
              <a:t>Future Plans</a:t>
            </a:r>
            <a:endParaRPr/>
          </a:p>
          <a:p>
            <a:pPr indent="-298450" lvl="1" marL="914400" marR="0" rtl="0" algn="l">
              <a:lnSpc>
                <a:spcPct val="115000"/>
              </a:lnSpc>
              <a:spcBef>
                <a:spcPts val="0"/>
              </a:spcBef>
              <a:spcAft>
                <a:spcPts val="0"/>
              </a:spcAft>
              <a:buSzPts val="1100"/>
              <a:buChar char="○"/>
            </a:pPr>
            <a:r>
              <a:rPr lang="en"/>
              <a:t>Decide which experiments to recreate</a:t>
            </a:r>
            <a:endParaRPr/>
          </a:p>
          <a:p>
            <a:pPr indent="-298450" lvl="1" marL="914400" marR="0" rtl="0" algn="l">
              <a:lnSpc>
                <a:spcPct val="115000"/>
              </a:lnSpc>
              <a:spcBef>
                <a:spcPts val="0"/>
              </a:spcBef>
              <a:spcAft>
                <a:spcPts val="0"/>
              </a:spcAft>
              <a:buSzPts val="1100"/>
              <a:buChar char="○"/>
            </a:pPr>
            <a:r>
              <a:rPr lang="en"/>
              <a:t>Begin implementation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Design: Research &amp; Selection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Simulation Components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Physics</a:t>
            </a:r>
            <a:r>
              <a:rPr lang="en"/>
              <a:t> - Cannon.js</a:t>
            </a:r>
            <a:endParaRPr/>
          </a:p>
        </p:txBody>
      </p:sp>
      <p:sp>
        <p:nvSpPr>
          <p:cNvPr id="179" name="Google Shape;179;p20"/>
          <p:cNvSpPr txBox="1"/>
          <p:nvPr>
            <p:ph idx="1" type="body"/>
          </p:nvPr>
        </p:nvSpPr>
        <p:spPr>
          <a:xfrm>
            <a:off x="287975" y="1565925"/>
            <a:ext cx="29964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Simulation needs a physics backend</a:t>
            </a:r>
            <a:endParaRPr/>
          </a:p>
          <a:p>
            <a:pPr indent="-298450" lvl="1" marL="914400" rtl="0" algn="l">
              <a:spcBef>
                <a:spcPts val="0"/>
              </a:spcBef>
              <a:spcAft>
                <a:spcPts val="0"/>
              </a:spcAft>
              <a:buSzPts val="1100"/>
              <a:buChar char="○"/>
            </a:pPr>
            <a:r>
              <a:rPr lang="en"/>
              <a:t>Animates scene in a realistic way</a:t>
            </a:r>
            <a:endParaRPr/>
          </a:p>
          <a:p>
            <a:pPr indent="-298450" lvl="1" marL="914400" rtl="0" algn="l">
              <a:spcBef>
                <a:spcPts val="0"/>
              </a:spcBef>
              <a:spcAft>
                <a:spcPts val="0"/>
              </a:spcAft>
              <a:buSzPts val="1100"/>
              <a:buChar char="○"/>
            </a:pPr>
            <a:r>
              <a:rPr lang="en"/>
              <a:t>Supports user interaction</a:t>
            </a:r>
            <a:endParaRPr/>
          </a:p>
          <a:p>
            <a:pPr indent="-311150" lvl="0" marL="457200" rtl="0" algn="l">
              <a:spcBef>
                <a:spcPts val="0"/>
              </a:spcBef>
              <a:spcAft>
                <a:spcPts val="0"/>
              </a:spcAft>
              <a:buSzPts val="1300"/>
              <a:buChar char="●"/>
            </a:pPr>
            <a:r>
              <a:rPr lang="en"/>
              <a:t>Cannon.js</a:t>
            </a:r>
            <a:endParaRPr/>
          </a:p>
          <a:p>
            <a:pPr indent="-298450" lvl="1" marL="914400" rtl="0" algn="l">
              <a:spcBef>
                <a:spcPts val="0"/>
              </a:spcBef>
              <a:spcAft>
                <a:spcPts val="0"/>
              </a:spcAft>
              <a:buSzPts val="1100"/>
              <a:buChar char="○"/>
            </a:pPr>
            <a:r>
              <a:rPr lang="en"/>
              <a:t>Lightweight 3D physics engine</a:t>
            </a:r>
            <a:endParaRPr/>
          </a:p>
          <a:p>
            <a:pPr indent="-298450" lvl="1" marL="914400" rtl="0" algn="l">
              <a:spcBef>
                <a:spcPts val="0"/>
              </a:spcBef>
              <a:spcAft>
                <a:spcPts val="0"/>
              </a:spcAft>
              <a:buSzPts val="1100"/>
              <a:buChar char="○"/>
            </a:pPr>
            <a:r>
              <a:rPr lang="en"/>
              <a:t>JavaScript</a:t>
            </a:r>
            <a:endParaRPr/>
          </a:p>
          <a:p>
            <a:pPr indent="-298450" lvl="1" marL="914400" rtl="0" algn="l">
              <a:spcBef>
                <a:spcPts val="0"/>
              </a:spcBef>
              <a:spcAft>
                <a:spcPts val="0"/>
              </a:spcAft>
              <a:buSzPts val="1100"/>
              <a:buChar char="○"/>
            </a:pPr>
            <a:r>
              <a:rPr lang="en"/>
              <a:t>Open Source</a:t>
            </a:r>
            <a:endParaRPr/>
          </a:p>
          <a:p>
            <a:pPr indent="-298450" lvl="1" marL="914400" rtl="0" algn="l">
              <a:spcBef>
                <a:spcPts val="0"/>
              </a:spcBef>
              <a:spcAft>
                <a:spcPts val="0"/>
              </a:spcAft>
              <a:buSzPts val="1100"/>
              <a:buChar char="○"/>
            </a:pPr>
            <a:r>
              <a:rPr lang="en"/>
              <a:t>Feature heavy</a:t>
            </a:r>
            <a:endParaRPr/>
          </a:p>
          <a:p>
            <a:pPr indent="-298450" lvl="1" marL="914400" rtl="0" algn="l">
              <a:spcBef>
                <a:spcPts val="0"/>
              </a:spcBef>
              <a:spcAft>
                <a:spcPts val="0"/>
              </a:spcAft>
              <a:buSzPts val="1100"/>
              <a:buChar char="○"/>
            </a:pPr>
            <a:r>
              <a:rPr lang="en"/>
              <a:t>Well documented</a:t>
            </a:r>
            <a:endParaRPr/>
          </a:p>
        </p:txBody>
      </p:sp>
      <p:sp>
        <p:nvSpPr>
          <p:cNvPr id="180" name="Google Shape;180;p20"/>
          <p:cNvSpPr txBox="1"/>
          <p:nvPr>
            <p:ph idx="1" type="body"/>
          </p:nvPr>
        </p:nvSpPr>
        <p:spPr>
          <a:xfrm>
            <a:off x="5264525" y="393750"/>
            <a:ext cx="3135300" cy="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accent5"/>
                </a:solidFill>
                <a:latin typeface="Consolas"/>
                <a:ea typeface="Consolas"/>
                <a:cs typeface="Consolas"/>
                <a:sym typeface="Consolas"/>
              </a:rPr>
              <a:t>var</a:t>
            </a:r>
            <a:r>
              <a:rPr lang="en">
                <a:latin typeface="Consolas"/>
                <a:ea typeface="Consolas"/>
                <a:cs typeface="Consolas"/>
                <a:sym typeface="Consolas"/>
              </a:rPr>
              <a:t> world = </a:t>
            </a:r>
            <a:r>
              <a:rPr lang="en">
                <a:solidFill>
                  <a:schemeClr val="accent5"/>
                </a:solidFill>
                <a:latin typeface="Consolas"/>
                <a:ea typeface="Consolas"/>
                <a:cs typeface="Consolas"/>
                <a:sym typeface="Consolas"/>
              </a:rPr>
              <a:t>new</a:t>
            </a:r>
            <a:r>
              <a:rPr lang="en">
                <a:latin typeface="Consolas"/>
                <a:ea typeface="Consolas"/>
                <a:cs typeface="Consolas"/>
                <a:sym typeface="Consolas"/>
              </a:rPr>
              <a:t> </a:t>
            </a:r>
            <a:r>
              <a:rPr lang="en">
                <a:solidFill>
                  <a:schemeClr val="lt2"/>
                </a:solidFill>
                <a:latin typeface="Consolas"/>
                <a:ea typeface="Consolas"/>
                <a:cs typeface="Consolas"/>
                <a:sym typeface="Consolas"/>
              </a:rPr>
              <a:t>CANNON.World</a:t>
            </a:r>
            <a:r>
              <a:rPr lang="en">
                <a:latin typeface="Consolas"/>
                <a:ea typeface="Consolas"/>
                <a:cs typeface="Consolas"/>
                <a:sym typeface="Consolas"/>
              </a:rPr>
              <a:t>();</a:t>
            </a:r>
            <a:br>
              <a:rPr lang="en">
                <a:latin typeface="Consolas"/>
                <a:ea typeface="Consolas"/>
                <a:cs typeface="Consolas"/>
                <a:sym typeface="Consolas"/>
              </a:rPr>
            </a:br>
            <a:r>
              <a:rPr lang="en">
                <a:latin typeface="Consolas"/>
                <a:ea typeface="Consolas"/>
                <a:cs typeface="Consolas"/>
                <a:sym typeface="Consolas"/>
              </a:rPr>
              <a:t>world.gravity.</a:t>
            </a:r>
            <a:r>
              <a:rPr lang="en">
                <a:solidFill>
                  <a:schemeClr val="accent2"/>
                </a:solidFill>
                <a:latin typeface="Consolas"/>
                <a:ea typeface="Consolas"/>
                <a:cs typeface="Consolas"/>
                <a:sym typeface="Consolas"/>
              </a:rPr>
              <a:t>set</a:t>
            </a:r>
            <a:r>
              <a:rPr lang="en">
                <a:latin typeface="Consolas"/>
                <a:ea typeface="Consolas"/>
                <a:cs typeface="Consolas"/>
                <a:sym typeface="Consolas"/>
              </a:rPr>
              <a:t>(</a:t>
            </a:r>
            <a:r>
              <a:rPr lang="en">
                <a:solidFill>
                  <a:schemeClr val="accent2"/>
                </a:solidFill>
                <a:latin typeface="Consolas"/>
                <a:ea typeface="Consolas"/>
                <a:cs typeface="Consolas"/>
                <a:sym typeface="Consolas"/>
              </a:rPr>
              <a:t>0</a:t>
            </a:r>
            <a:r>
              <a:rPr lang="en">
                <a:latin typeface="Consolas"/>
                <a:ea typeface="Consolas"/>
                <a:cs typeface="Consolas"/>
                <a:sym typeface="Consolas"/>
              </a:rPr>
              <a:t>, </a:t>
            </a:r>
            <a:r>
              <a:rPr lang="en">
                <a:solidFill>
                  <a:schemeClr val="accent2"/>
                </a:solidFill>
                <a:latin typeface="Consolas"/>
                <a:ea typeface="Consolas"/>
                <a:cs typeface="Consolas"/>
                <a:sym typeface="Consolas"/>
              </a:rPr>
              <a:t>0</a:t>
            </a:r>
            <a:r>
              <a:rPr lang="en">
                <a:latin typeface="Consolas"/>
                <a:ea typeface="Consolas"/>
                <a:cs typeface="Consolas"/>
                <a:sym typeface="Consolas"/>
              </a:rPr>
              <a:t>, </a:t>
            </a:r>
            <a:r>
              <a:rPr lang="en">
                <a:solidFill>
                  <a:schemeClr val="accent5"/>
                </a:solidFill>
                <a:latin typeface="Consolas"/>
                <a:ea typeface="Consolas"/>
                <a:cs typeface="Consolas"/>
                <a:sym typeface="Consolas"/>
              </a:rPr>
              <a:t>-</a:t>
            </a:r>
            <a:r>
              <a:rPr lang="en">
                <a:solidFill>
                  <a:schemeClr val="accent2"/>
                </a:solidFill>
                <a:latin typeface="Consolas"/>
                <a:ea typeface="Consolas"/>
                <a:cs typeface="Consolas"/>
                <a:sym typeface="Consolas"/>
              </a:rPr>
              <a:t>9.82</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1600"/>
              </a:spcBef>
              <a:spcAft>
                <a:spcPts val="1600"/>
              </a:spcAft>
              <a:buNone/>
            </a:pPr>
            <a:r>
              <a:t/>
            </a:r>
            <a:endParaRPr>
              <a:latin typeface="Consolas"/>
              <a:ea typeface="Consolas"/>
              <a:cs typeface="Consolas"/>
              <a:sym typeface="Consolas"/>
            </a:endParaRPr>
          </a:p>
        </p:txBody>
      </p:sp>
      <p:pic>
        <p:nvPicPr>
          <p:cNvPr id="181" name="Google Shape;181;p20"/>
          <p:cNvPicPr preferRelativeResize="0"/>
          <p:nvPr/>
        </p:nvPicPr>
        <p:blipFill>
          <a:blip r:embed="rId3">
            <a:alphaModFix/>
          </a:blip>
          <a:stretch>
            <a:fillRect/>
          </a:stretch>
        </p:blipFill>
        <p:spPr>
          <a:xfrm>
            <a:off x="6533854" y="1567550"/>
            <a:ext cx="1802546" cy="2911200"/>
          </a:xfrm>
          <a:prstGeom prst="rect">
            <a:avLst/>
          </a:prstGeom>
          <a:noFill/>
          <a:ln>
            <a:noFill/>
          </a:ln>
        </p:spPr>
      </p:pic>
      <p:sp>
        <p:nvSpPr>
          <p:cNvPr id="182" name="Google Shape;182;p20"/>
          <p:cNvSpPr txBox="1"/>
          <p:nvPr>
            <p:ph idx="1" type="body"/>
          </p:nvPr>
        </p:nvSpPr>
        <p:spPr>
          <a:xfrm>
            <a:off x="3385050" y="1565925"/>
            <a:ext cx="29964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Cannon.js Features</a:t>
            </a:r>
            <a:endParaRPr/>
          </a:p>
          <a:p>
            <a:pPr indent="-298450" lvl="1" marL="914400" rtl="0" algn="l">
              <a:spcBef>
                <a:spcPts val="0"/>
              </a:spcBef>
              <a:spcAft>
                <a:spcPts val="0"/>
              </a:spcAft>
              <a:buSzPts val="1100"/>
              <a:buChar char="○"/>
            </a:pPr>
            <a:r>
              <a:rPr lang="en"/>
              <a:t>Rigid body dynamics</a:t>
            </a:r>
            <a:endParaRPr/>
          </a:p>
          <a:p>
            <a:pPr indent="-298450" lvl="1" marL="914400" rtl="0" algn="l">
              <a:spcBef>
                <a:spcPts val="0"/>
              </a:spcBef>
              <a:spcAft>
                <a:spcPts val="0"/>
              </a:spcAft>
              <a:buSzPts val="1100"/>
              <a:buChar char="○"/>
            </a:pPr>
            <a:r>
              <a:rPr lang="en"/>
              <a:t>Discrete collision detection</a:t>
            </a:r>
            <a:endParaRPr/>
          </a:p>
          <a:p>
            <a:pPr indent="-298450" lvl="1" marL="914400" rtl="0" algn="l">
              <a:spcBef>
                <a:spcPts val="0"/>
              </a:spcBef>
              <a:spcAft>
                <a:spcPts val="0"/>
              </a:spcAft>
              <a:buSzPts val="1100"/>
              <a:buChar char="○"/>
            </a:pPr>
            <a:r>
              <a:rPr lang="en"/>
              <a:t>Contacts, friction and restitution</a:t>
            </a:r>
            <a:endParaRPr/>
          </a:p>
          <a:p>
            <a:pPr indent="-298450" lvl="1" marL="914400" rtl="0" algn="l">
              <a:spcBef>
                <a:spcPts val="0"/>
              </a:spcBef>
              <a:spcAft>
                <a:spcPts val="0"/>
              </a:spcAft>
              <a:buSzPts val="1100"/>
              <a:buChar char="○"/>
            </a:pPr>
            <a:r>
              <a:rPr lang="en"/>
              <a:t>Constraints</a:t>
            </a:r>
            <a:endParaRPr/>
          </a:p>
          <a:p>
            <a:pPr indent="-298450" lvl="2" marL="1371600" rtl="0" algn="l">
              <a:spcBef>
                <a:spcPts val="0"/>
              </a:spcBef>
              <a:spcAft>
                <a:spcPts val="0"/>
              </a:spcAft>
              <a:buSzPts val="1100"/>
              <a:buChar char="■"/>
            </a:pPr>
            <a:r>
              <a:rPr lang="en"/>
              <a:t>PointToPoint </a:t>
            </a:r>
            <a:endParaRPr/>
          </a:p>
          <a:p>
            <a:pPr indent="-298450" lvl="2" marL="1371600" rtl="0" algn="l">
              <a:spcBef>
                <a:spcPts val="0"/>
              </a:spcBef>
              <a:spcAft>
                <a:spcPts val="0"/>
              </a:spcAft>
              <a:buSzPts val="1100"/>
              <a:buChar char="■"/>
            </a:pPr>
            <a:r>
              <a:rPr lang="en"/>
              <a:t>Distance</a:t>
            </a:r>
            <a:endParaRPr/>
          </a:p>
          <a:p>
            <a:pPr indent="-298450" lvl="2" marL="1371600" rtl="0" algn="l">
              <a:spcBef>
                <a:spcPts val="0"/>
              </a:spcBef>
              <a:spcAft>
                <a:spcPts val="0"/>
              </a:spcAft>
              <a:buSzPts val="1100"/>
              <a:buChar char="■"/>
            </a:pPr>
            <a:r>
              <a:rPr lang="en"/>
              <a:t>Hinge</a:t>
            </a:r>
            <a:endParaRPr/>
          </a:p>
          <a:p>
            <a:pPr indent="-298450" lvl="2" marL="1371600" rtl="0" algn="l">
              <a:spcBef>
                <a:spcPts val="0"/>
              </a:spcBef>
              <a:spcAft>
                <a:spcPts val="0"/>
              </a:spcAft>
              <a:buSzPts val="1100"/>
              <a:buChar char="■"/>
            </a:pPr>
            <a:r>
              <a:rPr lang="en"/>
              <a:t>Lock</a:t>
            </a:r>
            <a:endParaRPr/>
          </a:p>
          <a:p>
            <a:pPr indent="-298450" lvl="1" marL="914400" rtl="0" algn="l">
              <a:spcBef>
                <a:spcPts val="0"/>
              </a:spcBef>
              <a:spcAft>
                <a:spcPts val="0"/>
              </a:spcAft>
              <a:buSzPts val="1100"/>
              <a:buChar char="○"/>
            </a:pPr>
            <a:r>
              <a:rPr lang="en"/>
              <a:t>Collision filters</a:t>
            </a:r>
            <a:endParaRPr/>
          </a:p>
          <a:p>
            <a:pPr indent="-298450" lvl="1" marL="914400" rtl="0" algn="l">
              <a:spcBef>
                <a:spcPts val="0"/>
              </a:spcBef>
              <a:spcAft>
                <a:spcPts val="0"/>
              </a:spcAft>
              <a:buSzPts val="1100"/>
              <a:buChar char="○"/>
            </a:pPr>
            <a:r>
              <a:rPr lang="en"/>
              <a:t>Body sleeping</a:t>
            </a:r>
            <a:endParaRPr/>
          </a:p>
          <a:p>
            <a:pPr indent="-298450" lvl="1" marL="914400" rtl="0" algn="l">
              <a:spcBef>
                <a:spcPts val="0"/>
              </a:spcBef>
              <a:spcAft>
                <a:spcPts val="0"/>
              </a:spcAft>
              <a:buSzPts val="1100"/>
              <a:buChar char="○"/>
            </a:pPr>
            <a:r>
              <a:rPr lang="en"/>
              <a:t>Various shapes and collision algorithms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Graphics - Three.js</a:t>
            </a:r>
            <a:endParaRPr/>
          </a:p>
        </p:txBody>
      </p:sp>
      <p:sp>
        <p:nvSpPr>
          <p:cNvPr id="188" name="Google Shape;188;p21"/>
          <p:cNvSpPr txBox="1"/>
          <p:nvPr>
            <p:ph idx="1" type="body"/>
          </p:nvPr>
        </p:nvSpPr>
        <p:spPr>
          <a:xfrm>
            <a:off x="575250" y="1567550"/>
            <a:ext cx="4255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WebGL</a:t>
            </a:r>
            <a:endParaRPr/>
          </a:p>
          <a:p>
            <a:pPr indent="-298450" lvl="1" marL="914400" rtl="0" algn="l">
              <a:spcBef>
                <a:spcPts val="0"/>
              </a:spcBef>
              <a:spcAft>
                <a:spcPts val="0"/>
              </a:spcAft>
              <a:buSzPts val="1100"/>
              <a:buChar char="○"/>
            </a:pPr>
            <a:r>
              <a:rPr lang="en"/>
              <a:t>Communicates with GPU on the client to render 3D scenes onto a webpage</a:t>
            </a:r>
            <a:endParaRPr/>
          </a:p>
          <a:p>
            <a:pPr indent="-311150" lvl="0" marL="457200" rtl="0" algn="l">
              <a:spcBef>
                <a:spcPts val="0"/>
              </a:spcBef>
              <a:spcAft>
                <a:spcPts val="0"/>
              </a:spcAft>
              <a:buSzPts val="1300"/>
              <a:buChar char="●"/>
            </a:pPr>
            <a:r>
              <a:rPr lang="en"/>
              <a:t>Three.js</a:t>
            </a:r>
            <a:endParaRPr/>
          </a:p>
          <a:p>
            <a:pPr indent="-298450" lvl="1" marL="914400" rtl="0" algn="l">
              <a:spcBef>
                <a:spcPts val="0"/>
              </a:spcBef>
              <a:spcAft>
                <a:spcPts val="0"/>
              </a:spcAft>
              <a:buSzPts val="1100"/>
              <a:buChar char="○"/>
            </a:pPr>
            <a:r>
              <a:rPr lang="en"/>
              <a:t>Framework for WebGL</a:t>
            </a:r>
            <a:endParaRPr/>
          </a:p>
          <a:p>
            <a:pPr indent="-298450" lvl="1" marL="914400" rtl="0" algn="l">
              <a:spcBef>
                <a:spcPts val="0"/>
              </a:spcBef>
              <a:spcAft>
                <a:spcPts val="0"/>
              </a:spcAft>
              <a:buSzPts val="1100"/>
              <a:buChar char="○"/>
            </a:pPr>
            <a:r>
              <a:rPr lang="en"/>
              <a:t>Abstracts the graphics process for web developers</a:t>
            </a:r>
            <a:endParaRPr/>
          </a:p>
          <a:p>
            <a:pPr indent="-298450" lvl="1" marL="914400" rtl="0" algn="l">
              <a:spcBef>
                <a:spcPts val="0"/>
              </a:spcBef>
              <a:spcAft>
                <a:spcPts val="0"/>
              </a:spcAft>
              <a:buSzPts val="1100"/>
              <a:buChar char="○"/>
            </a:pPr>
            <a:r>
              <a:rPr lang="en"/>
              <a:t>Can be used in conjunction with HTML5 canvas elements</a:t>
            </a:r>
            <a:endParaRPr/>
          </a:p>
          <a:p>
            <a:pPr indent="-298450" lvl="1" marL="914400" rtl="0" algn="l">
              <a:spcBef>
                <a:spcPts val="0"/>
              </a:spcBef>
              <a:spcAft>
                <a:spcPts val="0"/>
              </a:spcAft>
              <a:buSzPts val="1100"/>
              <a:buChar char="○"/>
            </a:pPr>
            <a:r>
              <a:rPr lang="en"/>
              <a:t>Compatible with most modern browsers</a:t>
            </a:r>
            <a:endParaRPr/>
          </a:p>
          <a:p>
            <a:pPr indent="-298450" lvl="2" marL="1371600" rtl="0" algn="l">
              <a:spcBef>
                <a:spcPts val="0"/>
              </a:spcBef>
              <a:spcAft>
                <a:spcPts val="0"/>
              </a:spcAft>
              <a:buSzPts val="1100"/>
              <a:buChar char="■"/>
            </a:pPr>
            <a:r>
              <a:rPr lang="en"/>
              <a:t>Falls back to older renderers if needed</a:t>
            </a:r>
            <a:endParaRPr/>
          </a:p>
          <a:p>
            <a:pPr indent="-298450" lvl="1" marL="914400" rtl="0" algn="l">
              <a:spcBef>
                <a:spcPts val="0"/>
              </a:spcBef>
              <a:spcAft>
                <a:spcPts val="0"/>
              </a:spcAft>
              <a:buSzPts val="1100"/>
              <a:buChar char="○"/>
            </a:pPr>
            <a:r>
              <a:rPr lang="en"/>
              <a:t>Feature heavy</a:t>
            </a:r>
            <a:endParaRPr/>
          </a:p>
          <a:p>
            <a:pPr indent="-298450" lvl="1" marL="914400" rtl="0" algn="l">
              <a:spcBef>
                <a:spcPts val="0"/>
              </a:spcBef>
              <a:spcAft>
                <a:spcPts val="0"/>
              </a:spcAft>
              <a:buSzPts val="1100"/>
              <a:buChar char="○"/>
            </a:pPr>
            <a:r>
              <a:rPr lang="en"/>
              <a:t>Built in support for WebVR API</a:t>
            </a:r>
            <a:endParaRPr/>
          </a:p>
        </p:txBody>
      </p:sp>
      <p:sp>
        <p:nvSpPr>
          <p:cNvPr id="189" name="Google Shape;189;p21"/>
          <p:cNvSpPr txBox="1"/>
          <p:nvPr>
            <p:ph idx="1" type="body"/>
          </p:nvPr>
        </p:nvSpPr>
        <p:spPr>
          <a:xfrm>
            <a:off x="5264525" y="393750"/>
            <a:ext cx="3135300" cy="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latin typeface="Consolas"/>
                <a:ea typeface="Consolas"/>
                <a:cs typeface="Consolas"/>
                <a:sym typeface="Consolas"/>
              </a:rPr>
              <a:t>var</a:t>
            </a:r>
            <a:r>
              <a:rPr lang="en">
                <a:latin typeface="Consolas"/>
                <a:ea typeface="Consolas"/>
                <a:cs typeface="Consolas"/>
                <a:sym typeface="Consolas"/>
              </a:rPr>
              <a:t> scene = </a:t>
            </a:r>
            <a:r>
              <a:rPr lang="en">
                <a:solidFill>
                  <a:schemeClr val="accent5"/>
                </a:solidFill>
                <a:latin typeface="Consolas"/>
                <a:ea typeface="Consolas"/>
                <a:cs typeface="Consolas"/>
                <a:sym typeface="Consolas"/>
              </a:rPr>
              <a:t>new</a:t>
            </a:r>
            <a:r>
              <a:rPr lang="en">
                <a:latin typeface="Consolas"/>
                <a:ea typeface="Consolas"/>
                <a:cs typeface="Consolas"/>
                <a:sym typeface="Consolas"/>
              </a:rPr>
              <a:t> </a:t>
            </a:r>
            <a:r>
              <a:rPr lang="en">
                <a:solidFill>
                  <a:schemeClr val="lt2"/>
                </a:solidFill>
                <a:latin typeface="Consolas"/>
                <a:ea typeface="Consolas"/>
                <a:cs typeface="Consolas"/>
                <a:sym typeface="Consolas"/>
              </a:rPr>
              <a:t>THREE.Scene</a:t>
            </a:r>
            <a:r>
              <a:rPr lang="en">
                <a:latin typeface="Consolas"/>
                <a:ea typeface="Consolas"/>
                <a:cs typeface="Consolas"/>
                <a:sym typeface="Consolas"/>
              </a:rPr>
              <a:t>();</a:t>
            </a:r>
            <a:br>
              <a:rPr lang="en">
                <a:latin typeface="Consolas"/>
                <a:ea typeface="Consolas"/>
                <a:cs typeface="Consolas"/>
                <a:sym typeface="Consolas"/>
              </a:rPr>
            </a:br>
            <a:r>
              <a:rPr lang="en">
                <a:latin typeface="Consolas"/>
                <a:ea typeface="Consolas"/>
                <a:cs typeface="Consolas"/>
                <a:sym typeface="Consolas"/>
              </a:rPr>
              <a:t>renderer.</a:t>
            </a:r>
            <a:r>
              <a:rPr lang="en">
                <a:solidFill>
                  <a:schemeClr val="lt2"/>
                </a:solidFill>
                <a:latin typeface="Consolas"/>
                <a:ea typeface="Consolas"/>
                <a:cs typeface="Consolas"/>
                <a:sym typeface="Consolas"/>
              </a:rPr>
              <a:t>render</a:t>
            </a:r>
            <a:r>
              <a:rPr lang="en">
                <a:latin typeface="Consolas"/>
                <a:ea typeface="Consolas"/>
                <a:cs typeface="Consolas"/>
                <a:sym typeface="Consolas"/>
              </a:rPr>
              <a:t>(scene);</a:t>
            </a:r>
            <a:endParaRPr>
              <a:latin typeface="Consolas"/>
              <a:ea typeface="Consolas"/>
              <a:cs typeface="Consolas"/>
              <a:sym typeface="Consolas"/>
            </a:endParaRPr>
          </a:p>
          <a:p>
            <a:pPr indent="0" lvl="0" marL="0" rtl="0" algn="l">
              <a:spcBef>
                <a:spcPts val="1600"/>
              </a:spcBef>
              <a:spcAft>
                <a:spcPts val="1600"/>
              </a:spcAft>
              <a:buNone/>
            </a:pPr>
            <a:r>
              <a:t/>
            </a:r>
            <a:endParaRPr>
              <a:latin typeface="Consolas"/>
              <a:ea typeface="Consolas"/>
              <a:cs typeface="Consolas"/>
              <a:sym typeface="Consolas"/>
            </a:endParaRPr>
          </a:p>
        </p:txBody>
      </p:sp>
      <p:pic>
        <p:nvPicPr>
          <p:cNvPr id="190" name="Google Shape;190;p21"/>
          <p:cNvPicPr preferRelativeResize="0"/>
          <p:nvPr/>
        </p:nvPicPr>
        <p:blipFill>
          <a:blip r:embed="rId3">
            <a:alphaModFix/>
          </a:blip>
          <a:stretch>
            <a:fillRect/>
          </a:stretch>
        </p:blipFill>
        <p:spPr>
          <a:xfrm>
            <a:off x="5031729" y="1828790"/>
            <a:ext cx="3600901" cy="2236310"/>
          </a:xfrm>
          <a:prstGeom prst="rect">
            <a:avLst/>
          </a:prstGeom>
          <a:noFill/>
          <a:ln>
            <a:noFill/>
          </a:ln>
        </p:spPr>
      </p:pic>
      <p:sp>
        <p:nvSpPr>
          <p:cNvPr id="191" name="Google Shape;191;p21"/>
          <p:cNvSpPr txBox="1"/>
          <p:nvPr/>
        </p:nvSpPr>
        <p:spPr>
          <a:xfrm>
            <a:off x="5152475" y="4065100"/>
            <a:ext cx="3359400" cy="33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600">
                <a:solidFill>
                  <a:schemeClr val="accent3"/>
                </a:solidFill>
                <a:latin typeface="Lato"/>
                <a:ea typeface="Lato"/>
                <a:cs typeface="Lato"/>
                <a:sym typeface="Lato"/>
              </a:rPr>
              <a:t>http://www.skytopia.com/project/fractal/mandelbulb.html</a:t>
            </a:r>
            <a:endParaRPr sz="1000">
              <a:solidFill>
                <a:srgbClr val="FFFFFF"/>
              </a:solidFill>
              <a:latin typeface="Lato"/>
              <a:ea typeface="Lato"/>
              <a:cs typeface="Lato"/>
              <a:sym typeface="Lato"/>
            </a:endParaRPr>
          </a:p>
          <a:p>
            <a:pPr indent="0" lvl="0" marL="0" rtl="0" algn="ctr">
              <a:spcBef>
                <a:spcPts val="0"/>
              </a:spcBef>
              <a:spcAft>
                <a:spcPts val="0"/>
              </a:spcAft>
              <a:buNone/>
            </a:pPr>
            <a:r>
              <a:rPr lang="en" sz="1000">
                <a:solidFill>
                  <a:srgbClr val="FFFFFF"/>
                </a:solidFill>
                <a:latin typeface="Lato"/>
                <a:ea typeface="Lato"/>
                <a:cs typeface="Lato"/>
                <a:sym typeface="Lato"/>
              </a:rPr>
              <a:t>Code rendered 3D approximation</a:t>
            </a:r>
            <a:endParaRPr sz="1000">
              <a:solidFill>
                <a:srgbClr val="FFFFFF"/>
              </a:solidFill>
              <a:latin typeface="Lato"/>
              <a:ea typeface="Lato"/>
              <a:cs typeface="Lato"/>
              <a:sym typeface="Lato"/>
            </a:endParaRPr>
          </a:p>
          <a:p>
            <a:pPr indent="0" lvl="0" marL="0" rtl="0" algn="ctr">
              <a:spcBef>
                <a:spcPts val="0"/>
              </a:spcBef>
              <a:spcAft>
                <a:spcPts val="0"/>
              </a:spcAft>
              <a:buNone/>
            </a:pPr>
            <a:r>
              <a:rPr lang="en" sz="1000">
                <a:solidFill>
                  <a:srgbClr val="FFFFFF"/>
                </a:solidFill>
                <a:latin typeface="Lato"/>
                <a:ea typeface="Lato"/>
                <a:cs typeface="Lato"/>
                <a:sym typeface="Lato"/>
              </a:rPr>
              <a:t>of Mandelbrot set by Daniel White</a:t>
            </a:r>
            <a:endParaRPr sz="1000">
              <a:solidFill>
                <a:srgbClr val="FFFFFF"/>
              </a:solidFill>
              <a:latin typeface="Lato"/>
              <a:ea typeface="Lato"/>
              <a:cs typeface="Lato"/>
              <a:sym typeface="Lato"/>
            </a:endParaRPr>
          </a:p>
          <a:p>
            <a:pPr indent="0" lvl="0" marL="0" rtl="0" algn="ctr">
              <a:spcBef>
                <a:spcPts val="0"/>
              </a:spcBef>
              <a:spcAft>
                <a:spcPts val="0"/>
              </a:spcAft>
              <a:buNone/>
            </a:pPr>
            <a:r>
              <a:t/>
            </a:r>
            <a:endParaRPr sz="1000">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